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7" r:id="rId3"/>
    <p:sldId id="270" r:id="rId4"/>
    <p:sldId id="271" r:id="rId5"/>
    <p:sldId id="272" r:id="rId6"/>
    <p:sldId id="273" r:id="rId7"/>
    <p:sldId id="274" r:id="rId8"/>
    <p:sldId id="275" r:id="rId9"/>
    <p:sldId id="276" r:id="rId10"/>
    <p:sldId id="277" r:id="rId11"/>
    <p:sldId id="278" r:id="rId12"/>
    <p:sldId id="288" r:id="rId13"/>
    <p:sldId id="289" r:id="rId14"/>
    <p:sldId id="290" r:id="rId15"/>
    <p:sldId id="279" r:id="rId16"/>
    <p:sldId id="297" r:id="rId17"/>
    <p:sldId id="284" r:id="rId18"/>
    <p:sldId id="285" r:id="rId19"/>
    <p:sldId id="286" r:id="rId20"/>
    <p:sldId id="287" r:id="rId21"/>
    <p:sldId id="298" r:id="rId22"/>
    <p:sldId id="263" r:id="rId23"/>
    <p:sldId id="299" r:id="rId24"/>
    <p:sldId id="300" r:id="rId25"/>
    <p:sldId id="280" r:id="rId26"/>
    <p:sldId id="312" r:id="rId27"/>
    <p:sldId id="281" r:id="rId28"/>
    <p:sldId id="282" r:id="rId29"/>
    <p:sldId id="283" r:id="rId30"/>
  </p:sldIdLst>
  <p:sldSz cx="12192000" cy="6858000"/>
  <p:notesSz cx="6858000" cy="9144000"/>
  <p:embeddedFontLst>
    <p:embeddedFont>
      <p:font typeface="Bodoni"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jqwHRrvN7If4z+a6gemshPWaJ5C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462" autoAdjust="0"/>
  </p:normalViewPr>
  <p:slideViewPr>
    <p:cSldViewPr snapToGrid="0">
      <p:cViewPr varScale="1">
        <p:scale>
          <a:sx n="101" d="100"/>
          <a:sy n="101" d="100"/>
        </p:scale>
        <p:origin x="87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3.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0078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579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5219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8688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2592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13</a:t>
            </a:fld>
            <a:endParaRPr/>
          </a:p>
        </p:txBody>
      </p:sp>
    </p:spTree>
    <p:extLst>
      <p:ext uri="{BB962C8B-B14F-4D97-AF65-F5344CB8AC3E}">
        <p14:creationId xmlns:p14="http://schemas.microsoft.com/office/powerpoint/2010/main" val="331764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6421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1375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113ac30190f_0_5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686" name="Google Shape;686;g113ac30190f_0_5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9714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8802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1939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4271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2706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610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113ac30190f_0_7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5" name="Google Shape;765;g113ac30190f_0_7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7918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13ac30190f_0_2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endParaRPr>
          </a:p>
        </p:txBody>
      </p:sp>
      <p:sp>
        <p:nvSpPr>
          <p:cNvPr id="340" name="Google Shape;340;g113ac30190f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0814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113ac30190f_0_7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9" name="Google Shape;789;g113ac30190f_0_7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5750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13ac30190f_0_4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6" name="Google Shape;556;g113ac30190f_0_4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3691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5523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9" name="Google Shape;80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0168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355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6301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3795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527839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0582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0242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6589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455515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6222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2286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75656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
        <p:cNvGrpSpPr/>
        <p:nvPr/>
      </p:nvGrpSpPr>
      <p:grpSpPr>
        <a:xfrm>
          <a:off x="0" y="0"/>
          <a:ext cx="0" cy="0"/>
          <a:chOff x="0" y="0"/>
          <a:chExt cx="0" cy="0"/>
        </a:xfrm>
      </p:grpSpPr>
      <p:sp>
        <p:nvSpPr>
          <p:cNvPr id="41" name="Google Shape;41;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4"/>
          <p:cNvSpPr>
            <a:spLocks noGrp="1"/>
          </p:cNvSpPr>
          <p:nvPr>
            <p:ph type="pic" idx="2"/>
          </p:nvPr>
        </p:nvSpPr>
        <p:spPr>
          <a:xfrm>
            <a:off x="5183188" y="987425"/>
            <a:ext cx="6172200" cy="4873625"/>
          </a:xfrm>
          <a:prstGeom prst="rect">
            <a:avLst/>
          </a:prstGeom>
          <a:noFill/>
          <a:ln>
            <a:noFill/>
          </a:ln>
        </p:spPr>
      </p:sp>
      <p:sp>
        <p:nvSpPr>
          <p:cNvPr id="43" name="Google Shape;43;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hyperlink" Target="http://www.nxbgd.vn/"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taphuan.nxbgd.vn/" TargetMode="External"/><Relationship Id="rId5" Type="http://schemas.openxmlformats.org/officeDocument/2006/relationships/hyperlink" Target="http://sachthietbigiaoduc.vn/" TargetMode="External"/><Relationship Id="rId4" Type="http://schemas.openxmlformats.org/officeDocument/2006/relationships/hyperlink" Target="http://www.hanhtrangso.nxbgd.vn/"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facebook.com/groups/290341101457833/?ref=bookmarks" TargetMode="External"/><Relationship Id="rId3" Type="http://schemas.openxmlformats.org/officeDocument/2006/relationships/hyperlink" Target="http://www.nxbgd.vn/" TargetMode="External"/><Relationship Id="rId7" Type="http://schemas.openxmlformats.org/officeDocument/2006/relationships/hyperlink" Target="http://chantroisangtao.vn/"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http://taphuan.nxbgd.vn/" TargetMode="External"/><Relationship Id="rId5" Type="http://schemas.openxmlformats.org/officeDocument/2006/relationships/hyperlink" Target="http://sachthietbigiaoduc.vn/" TargetMode="External"/><Relationship Id="rId4" Type="http://schemas.openxmlformats.org/officeDocument/2006/relationships/hyperlink" Target="http://www.hanhtrangso.nxbgd.vn/" TargetMode="External"/><Relationship Id="rId9" Type="http://schemas.openxmlformats.org/officeDocument/2006/relationships/hyperlink" Target="https://www.facebook.com/TACGIASGK1102/?modal=admin_todo_tour"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251012" y="1434353"/>
            <a:ext cx="11421035" cy="2060285"/>
          </a:xfrm>
          <a:prstGeom prst="rect">
            <a:avLst/>
          </a:prstGeom>
          <a:noFill/>
          <a:ln>
            <a:noFill/>
          </a:ln>
        </p:spPr>
        <p:txBody>
          <a:bodyPr spcFirstLastPara="1" wrap="square" lIns="91425" tIns="45700" rIns="91425" bIns="45700" anchor="b" anchorCtr="0">
            <a:normAutofit/>
          </a:bodyPr>
          <a:lstStyle/>
          <a:p>
            <a:pPr marL="0" lvl="0" indent="0" algn="ctr" rtl="0">
              <a:lnSpc>
                <a:spcPct val="150000"/>
              </a:lnSpc>
              <a:spcBef>
                <a:spcPts val="0"/>
              </a:spcBef>
              <a:spcAft>
                <a:spcPts val="0"/>
              </a:spcAft>
              <a:buClr>
                <a:srgbClr val="FF0000"/>
              </a:buClr>
              <a:buSzPts val="3200"/>
              <a:buFont typeface="Arial"/>
              <a:buNone/>
            </a:pPr>
            <a:r>
              <a:rPr lang="en-US" sz="3200" b="1" dirty="0">
                <a:solidFill>
                  <a:srgbClr val="FF0000"/>
                </a:solidFill>
                <a:latin typeface="Arial"/>
                <a:ea typeface="Arial"/>
                <a:cs typeface="Arial"/>
                <a:sym typeface="Arial"/>
              </a:rPr>
              <a:t>GIỚI THIỆU SÁCH GIÁO KHOA</a:t>
            </a:r>
            <a:br>
              <a:rPr lang="en-US" sz="3200" b="1" dirty="0">
                <a:solidFill>
                  <a:srgbClr val="FF0000"/>
                </a:solidFill>
                <a:latin typeface="Arial"/>
                <a:ea typeface="Arial"/>
                <a:cs typeface="Arial"/>
                <a:sym typeface="Arial"/>
              </a:rPr>
            </a:br>
            <a:r>
              <a:rPr lang="en-US" sz="3200" b="1" dirty="0">
                <a:solidFill>
                  <a:srgbClr val="FF0000"/>
                </a:solidFill>
                <a:latin typeface="Arial"/>
                <a:ea typeface="Arial"/>
                <a:cs typeface="Arial"/>
                <a:sym typeface="Arial"/>
              </a:rPr>
              <a:t>HOẠT ĐỘNG TRẢI NGHIỆM HƯỚNG NGHIỆP 12</a:t>
            </a:r>
            <a:endParaRPr sz="3200" b="1" dirty="0">
              <a:solidFill>
                <a:srgbClr val="FF0000"/>
              </a:solidFill>
              <a:latin typeface="Arial"/>
              <a:ea typeface="Arial"/>
              <a:cs typeface="Arial"/>
              <a:sym typeface="Arial"/>
            </a:endParaRPr>
          </a:p>
        </p:txBody>
      </p:sp>
      <p:sp>
        <p:nvSpPr>
          <p:cNvPr id="89" name="Google Shape;89;p1"/>
          <p:cNvSpPr txBox="1">
            <a:spLocks noGrp="1"/>
          </p:cNvSpPr>
          <p:nvPr>
            <p:ph type="subTitle" idx="1"/>
          </p:nvPr>
        </p:nvSpPr>
        <p:spPr>
          <a:xfrm>
            <a:off x="1524000" y="4464424"/>
            <a:ext cx="9144000" cy="79337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E4E79"/>
              </a:buClr>
              <a:buSzPts val="2400"/>
              <a:buNone/>
            </a:pPr>
            <a:r>
              <a:rPr lang="en-US" b="1">
                <a:solidFill>
                  <a:srgbClr val="1E4E79"/>
                </a:solidFill>
                <a:latin typeface="Arial"/>
                <a:ea typeface="Arial"/>
                <a:cs typeface="Arial"/>
                <a:sym typeface="Arial"/>
              </a:rPr>
              <a:t>BỘ SGK </a:t>
            </a:r>
            <a:r>
              <a:rPr lang="en-US" sz="3000" b="1">
                <a:solidFill>
                  <a:schemeClr val="accent1"/>
                </a:solidFill>
                <a:latin typeface="Arial"/>
                <a:ea typeface="Arial"/>
                <a:cs typeface="Arial"/>
                <a:sym typeface="Arial"/>
              </a:rPr>
              <a:t>CHÂN TRỜI SÁNG TẠO</a:t>
            </a:r>
            <a:endParaRPr sz="3000" b="1">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2"/>
          <p:cNvSpPr txBox="1">
            <a:spLocks noGrp="1"/>
          </p:cNvSpPr>
          <p:nvPr>
            <p:ph type="title"/>
          </p:nvPr>
        </p:nvSpPr>
        <p:spPr>
          <a:xfrm>
            <a:off x="838200" y="914400"/>
            <a:ext cx="10515600" cy="77628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Times New Roman"/>
              <a:buNone/>
            </a:pPr>
            <a:r>
              <a:rPr lang="en-US" sz="3600">
                <a:latin typeface="Times New Roman"/>
                <a:ea typeface="Times New Roman"/>
                <a:cs typeface="Times New Roman"/>
                <a:sym typeface="Times New Roman"/>
              </a:rPr>
              <a:t>Các nhiệm vụ khám phá và rèn luyện</a:t>
            </a:r>
            <a:endParaRPr sz="3600">
              <a:latin typeface="Times New Roman"/>
              <a:ea typeface="Times New Roman"/>
              <a:cs typeface="Times New Roman"/>
              <a:sym typeface="Times New Roman"/>
            </a:endParaRPr>
          </a:p>
        </p:txBody>
      </p:sp>
      <p:sp>
        <p:nvSpPr>
          <p:cNvPr id="537" name="Google Shape;537;p22"/>
          <p:cNvSpPr txBox="1"/>
          <p:nvPr/>
        </p:nvSpPr>
        <p:spPr>
          <a:xfrm>
            <a:off x="4181946" y="368259"/>
            <a:ext cx="4581054" cy="62078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NỘI DUNG CHỦ ĐỀ</a:t>
            </a:r>
            <a:endParaRPr sz="3200" b="1">
              <a:solidFill>
                <a:srgbClr val="0070C0"/>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A4047926-1EAD-9105-CF39-F2FE8BC670DF}"/>
              </a:ext>
            </a:extLst>
          </p:cNvPr>
          <p:cNvPicPr>
            <a:picLocks noChangeAspect="1"/>
          </p:cNvPicPr>
          <p:nvPr/>
        </p:nvPicPr>
        <p:blipFill>
          <a:blip r:embed="rId3"/>
          <a:stretch>
            <a:fillRect/>
          </a:stretch>
        </p:blipFill>
        <p:spPr>
          <a:xfrm>
            <a:off x="838200" y="1690686"/>
            <a:ext cx="3371293" cy="4741215"/>
          </a:xfrm>
          <a:prstGeom prst="rect">
            <a:avLst/>
          </a:prstGeom>
        </p:spPr>
      </p:pic>
      <p:pic>
        <p:nvPicPr>
          <p:cNvPr id="4" name="Picture 3">
            <a:extLst>
              <a:ext uri="{FF2B5EF4-FFF2-40B4-BE49-F238E27FC236}">
                <a16:creationId xmlns:a16="http://schemas.microsoft.com/office/drawing/2014/main" id="{71521E0F-9878-754F-9D73-4C001795A3D4}"/>
              </a:ext>
            </a:extLst>
          </p:cNvPr>
          <p:cNvPicPr>
            <a:picLocks noChangeAspect="1"/>
          </p:cNvPicPr>
          <p:nvPr/>
        </p:nvPicPr>
        <p:blipFill>
          <a:blip r:embed="rId4"/>
          <a:stretch>
            <a:fillRect/>
          </a:stretch>
        </p:blipFill>
        <p:spPr>
          <a:xfrm>
            <a:off x="4422116" y="1690686"/>
            <a:ext cx="3371294" cy="4726213"/>
          </a:xfrm>
          <a:prstGeom prst="rect">
            <a:avLst/>
          </a:prstGeom>
        </p:spPr>
      </p:pic>
      <p:pic>
        <p:nvPicPr>
          <p:cNvPr id="6" name="Picture 5">
            <a:extLst>
              <a:ext uri="{FF2B5EF4-FFF2-40B4-BE49-F238E27FC236}">
                <a16:creationId xmlns:a16="http://schemas.microsoft.com/office/drawing/2014/main" id="{5DF928A8-52FA-BC70-E529-9DBAE8C16942}"/>
              </a:ext>
            </a:extLst>
          </p:cNvPr>
          <p:cNvPicPr>
            <a:picLocks noChangeAspect="1"/>
          </p:cNvPicPr>
          <p:nvPr/>
        </p:nvPicPr>
        <p:blipFill>
          <a:blip r:embed="rId5"/>
          <a:stretch>
            <a:fillRect/>
          </a:stretch>
        </p:blipFill>
        <p:spPr>
          <a:xfrm>
            <a:off x="8006032" y="1690686"/>
            <a:ext cx="3371293" cy="470487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23"/>
          <p:cNvSpPr txBox="1">
            <a:spLocks noGrp="1"/>
          </p:cNvSpPr>
          <p:nvPr>
            <p:ph type="title"/>
          </p:nvPr>
        </p:nvSpPr>
        <p:spPr>
          <a:xfrm>
            <a:off x="838200" y="923731"/>
            <a:ext cx="10515600" cy="7669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Times New Roman"/>
              <a:buNone/>
            </a:pPr>
            <a:r>
              <a:rPr lang="en-US" sz="3600">
                <a:latin typeface="Times New Roman"/>
                <a:ea typeface="Times New Roman"/>
                <a:cs typeface="Times New Roman"/>
                <a:sym typeface="Times New Roman"/>
              </a:rPr>
              <a:t>Các nhiệm vụ vận dụng và đánh giá</a:t>
            </a:r>
            <a:endParaRPr sz="3600">
              <a:latin typeface="Times New Roman"/>
              <a:ea typeface="Times New Roman"/>
              <a:cs typeface="Times New Roman"/>
              <a:sym typeface="Times New Roman"/>
            </a:endParaRPr>
          </a:p>
        </p:txBody>
      </p:sp>
      <p:sp>
        <p:nvSpPr>
          <p:cNvPr id="545" name="Google Shape;545;p23"/>
          <p:cNvSpPr txBox="1"/>
          <p:nvPr/>
        </p:nvSpPr>
        <p:spPr>
          <a:xfrm>
            <a:off x="4458480" y="370148"/>
            <a:ext cx="4581054" cy="62078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NỘI DUNG CHỦ ĐỀ</a:t>
            </a:r>
            <a:endParaRPr sz="3200" b="1">
              <a:solidFill>
                <a:srgbClr val="0070C0"/>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C7275063-4376-9A07-5F79-4DFCBFCFC289}"/>
              </a:ext>
            </a:extLst>
          </p:cNvPr>
          <p:cNvPicPr>
            <a:picLocks noChangeAspect="1"/>
          </p:cNvPicPr>
          <p:nvPr/>
        </p:nvPicPr>
        <p:blipFill>
          <a:blip r:embed="rId3"/>
          <a:stretch>
            <a:fillRect/>
          </a:stretch>
        </p:blipFill>
        <p:spPr>
          <a:xfrm>
            <a:off x="2357705" y="1690688"/>
            <a:ext cx="3438382" cy="4812648"/>
          </a:xfrm>
          <a:prstGeom prst="rect">
            <a:avLst/>
          </a:prstGeom>
        </p:spPr>
      </p:pic>
      <p:pic>
        <p:nvPicPr>
          <p:cNvPr id="3" name="Picture 2">
            <a:extLst>
              <a:ext uri="{FF2B5EF4-FFF2-40B4-BE49-F238E27FC236}">
                <a16:creationId xmlns:a16="http://schemas.microsoft.com/office/drawing/2014/main" id="{C9AED07B-FC12-D969-C52E-D823BA09BD68}"/>
              </a:ext>
            </a:extLst>
          </p:cNvPr>
          <p:cNvPicPr>
            <a:picLocks noChangeAspect="1"/>
          </p:cNvPicPr>
          <p:nvPr/>
        </p:nvPicPr>
        <p:blipFill>
          <a:blip r:embed="rId4"/>
          <a:stretch>
            <a:fillRect/>
          </a:stretch>
        </p:blipFill>
        <p:spPr>
          <a:xfrm>
            <a:off x="6170969" y="1690689"/>
            <a:ext cx="3438382" cy="478878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11"/>
          <p:cNvSpPr txBox="1">
            <a:spLocks noGrp="1"/>
          </p:cNvSpPr>
          <p:nvPr>
            <p:ph type="title"/>
          </p:nvPr>
        </p:nvSpPr>
        <p:spPr>
          <a:xfrm>
            <a:off x="1011938" y="927269"/>
            <a:ext cx="9601196" cy="778934"/>
          </a:xfrm>
          <a:prstGeom prst="rect">
            <a:avLst/>
          </a:prstGeom>
          <a:gradFill>
            <a:gsLst>
              <a:gs pos="0">
                <a:srgbClr val="AFAFAF"/>
              </a:gs>
              <a:gs pos="50000">
                <a:schemeClr val="accent3"/>
              </a:gs>
              <a:gs pos="100000">
                <a:srgbClr val="919191"/>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3600"/>
              <a:buFont typeface="Arial"/>
              <a:buNone/>
            </a:pPr>
            <a:r>
              <a:rPr lang="en-US" sz="3600">
                <a:solidFill>
                  <a:srgbClr val="000000"/>
                </a:solidFill>
                <a:latin typeface="Arial"/>
                <a:ea typeface="Arial"/>
                <a:cs typeface="Arial"/>
                <a:sym typeface="Arial"/>
              </a:rPr>
              <a:t>SÁCH GIÁO KHOA</a:t>
            </a:r>
            <a:endParaRPr sz="3600">
              <a:solidFill>
                <a:srgbClr val="000000"/>
              </a:solidFill>
              <a:latin typeface="Arial"/>
              <a:ea typeface="Arial"/>
              <a:cs typeface="Arial"/>
              <a:sym typeface="Arial"/>
            </a:endParaRPr>
          </a:p>
        </p:txBody>
      </p:sp>
      <p:sp>
        <p:nvSpPr>
          <p:cNvPr id="665" name="Google Shape;665;p11"/>
          <p:cNvSpPr txBox="1">
            <a:spLocks noGrp="1"/>
          </p:cNvSpPr>
          <p:nvPr>
            <p:ph type="body" idx="1"/>
          </p:nvPr>
        </p:nvSpPr>
        <p:spPr>
          <a:xfrm>
            <a:off x="942535" y="1913206"/>
            <a:ext cx="5359791" cy="4628271"/>
          </a:xfrm>
          <a:prstGeom prst="rect">
            <a:avLst/>
          </a:prstGeom>
          <a:noFill/>
          <a:ln>
            <a:noFill/>
          </a:ln>
        </p:spPr>
        <p:txBody>
          <a:bodyPr spcFirstLastPara="1" wrap="square" lIns="91425" tIns="45700" rIns="91425" bIns="45700" anchor="t" anchorCtr="0">
            <a:normAutofit/>
          </a:bodyPr>
          <a:lstStyle/>
          <a:p>
            <a:pPr marL="228600" lvl="0" indent="-228600" algn="just" rtl="0">
              <a:lnSpc>
                <a:spcPct val="100000"/>
              </a:lnSpc>
              <a:spcBef>
                <a:spcPts val="0"/>
              </a:spcBef>
              <a:spcAft>
                <a:spcPts val="0"/>
              </a:spcAft>
              <a:buClr>
                <a:schemeClr val="dk1"/>
              </a:buClr>
              <a:buSzPts val="2400"/>
              <a:buChar char="•"/>
            </a:pPr>
            <a:r>
              <a:rPr lang="en-US" sz="2400">
                <a:latin typeface="Arial"/>
                <a:ea typeface="Arial"/>
                <a:cs typeface="Arial"/>
                <a:sym typeface="Arial"/>
              </a:rPr>
              <a:t>Bộ sách là sự cụ thể hoá của giáo dục cá biệt hoá và tạo cơ hội bình đẳng cho mọi HS tham gia hoạt động.</a:t>
            </a:r>
            <a:endParaRPr sz="2400">
              <a:latin typeface="Arial"/>
              <a:ea typeface="Arial"/>
              <a:cs typeface="Arial"/>
              <a:sym typeface="Arial"/>
            </a:endParaRPr>
          </a:p>
          <a:p>
            <a:pPr marL="228600" lvl="0" indent="-228600" algn="just" rtl="0">
              <a:lnSpc>
                <a:spcPct val="100000"/>
              </a:lnSpc>
              <a:spcBef>
                <a:spcPts val="1000"/>
              </a:spcBef>
              <a:spcAft>
                <a:spcPts val="0"/>
              </a:spcAft>
              <a:buClr>
                <a:schemeClr val="dk1"/>
              </a:buClr>
              <a:buSzPts val="2400"/>
              <a:buChar char="•"/>
            </a:pPr>
            <a:r>
              <a:rPr lang="en-US" sz="2400">
                <a:latin typeface="Arial"/>
                <a:ea typeface="Arial"/>
                <a:cs typeface="Arial"/>
                <a:sym typeface="Arial"/>
              </a:rPr>
              <a:t>Thiết kế các nhiệm vụ vừa sức, phù hợp với năng lực và đặc điểm tâm sinh lí học sinh. </a:t>
            </a:r>
            <a:endParaRPr/>
          </a:p>
          <a:p>
            <a:pPr marL="228600" lvl="0" indent="-228600" algn="just" rtl="0">
              <a:lnSpc>
                <a:spcPct val="100000"/>
              </a:lnSpc>
              <a:spcBef>
                <a:spcPts val="1000"/>
              </a:spcBef>
              <a:spcAft>
                <a:spcPts val="0"/>
              </a:spcAft>
              <a:buClr>
                <a:schemeClr val="dk1"/>
              </a:buClr>
              <a:buSzPts val="2400"/>
              <a:buChar char="•"/>
            </a:pPr>
            <a:r>
              <a:rPr lang="en-US" sz="2400">
                <a:latin typeface="Arial"/>
                <a:ea typeface="Arial"/>
                <a:cs typeface="Arial"/>
                <a:sym typeface="Arial"/>
              </a:rPr>
              <a:t>Có các nhiệm vụ thiết kế mở, linh hoạt, phù hợp với điều kiện gia đình, cơ sở giáo dục và địa phương.</a:t>
            </a:r>
            <a:endParaRPr sz="2400">
              <a:latin typeface="Arial"/>
              <a:ea typeface="Arial"/>
              <a:cs typeface="Arial"/>
              <a:sym typeface="Arial"/>
            </a:endParaRPr>
          </a:p>
          <a:p>
            <a:pPr marL="228600" lvl="0" indent="-101600" algn="l" rtl="0">
              <a:lnSpc>
                <a:spcPct val="100000"/>
              </a:lnSpc>
              <a:spcBef>
                <a:spcPts val="1000"/>
              </a:spcBef>
              <a:spcAft>
                <a:spcPts val="0"/>
              </a:spcAft>
              <a:buClr>
                <a:schemeClr val="dk1"/>
              </a:buClr>
              <a:buSzPts val="2000"/>
              <a:buNone/>
            </a:pPr>
            <a:endParaRPr sz="2000">
              <a:latin typeface="Arial"/>
              <a:ea typeface="Arial"/>
              <a:cs typeface="Arial"/>
              <a:sym typeface="Arial"/>
            </a:endParaRPr>
          </a:p>
        </p:txBody>
      </p:sp>
      <p:pic>
        <p:nvPicPr>
          <p:cNvPr id="2" name="Picture 1">
            <a:extLst>
              <a:ext uri="{FF2B5EF4-FFF2-40B4-BE49-F238E27FC236}">
                <a16:creationId xmlns:a16="http://schemas.microsoft.com/office/drawing/2014/main" id="{631D75F0-9E19-E117-D8F0-DAED91EC779E}"/>
              </a:ext>
            </a:extLst>
          </p:cNvPr>
          <p:cNvPicPr>
            <a:picLocks noChangeAspect="1"/>
          </p:cNvPicPr>
          <p:nvPr/>
        </p:nvPicPr>
        <p:blipFill>
          <a:blip r:embed="rId3"/>
          <a:stretch>
            <a:fillRect/>
          </a:stretch>
        </p:blipFill>
        <p:spPr>
          <a:xfrm>
            <a:off x="6800850" y="581276"/>
            <a:ext cx="3952876" cy="5535277"/>
          </a:xfrm>
          <a:prstGeom prst="rect">
            <a:avLst/>
          </a:prstGeom>
        </p:spPr>
      </p:pic>
    </p:spTree>
    <p:extLst>
      <p:ext uri="{BB962C8B-B14F-4D97-AF65-F5344CB8AC3E}">
        <p14:creationId xmlns:p14="http://schemas.microsoft.com/office/powerpoint/2010/main" val="449139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12"/>
          <p:cNvSpPr txBox="1">
            <a:spLocks noGrp="1"/>
          </p:cNvSpPr>
          <p:nvPr>
            <p:ph type="title"/>
          </p:nvPr>
        </p:nvSpPr>
        <p:spPr>
          <a:xfrm>
            <a:off x="902210" y="1043628"/>
            <a:ext cx="9601196" cy="846668"/>
          </a:xfrm>
          <a:prstGeom prst="rect">
            <a:avLst/>
          </a:prstGeom>
          <a:gradFill>
            <a:gsLst>
              <a:gs pos="0">
                <a:srgbClr val="AFAFAF"/>
              </a:gs>
              <a:gs pos="50000">
                <a:schemeClr val="accent3"/>
              </a:gs>
              <a:gs pos="100000">
                <a:srgbClr val="919191"/>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3600"/>
              <a:buFont typeface="Arial"/>
              <a:buNone/>
            </a:pPr>
            <a:r>
              <a:rPr lang="en-US" sz="3600">
                <a:solidFill>
                  <a:srgbClr val="000000"/>
                </a:solidFill>
                <a:latin typeface="Arial"/>
                <a:ea typeface="Arial"/>
                <a:cs typeface="Arial"/>
                <a:sym typeface="Arial"/>
              </a:rPr>
              <a:t>SÁCH GIÁO KHOA</a:t>
            </a:r>
            <a:endParaRPr sz="4800">
              <a:solidFill>
                <a:srgbClr val="000000"/>
              </a:solidFill>
              <a:latin typeface="Arial"/>
              <a:ea typeface="Arial"/>
              <a:cs typeface="Arial"/>
              <a:sym typeface="Arial"/>
            </a:endParaRPr>
          </a:p>
        </p:txBody>
      </p:sp>
      <p:sp>
        <p:nvSpPr>
          <p:cNvPr id="673" name="Google Shape;673;p12"/>
          <p:cNvSpPr txBox="1">
            <a:spLocks noGrp="1"/>
          </p:cNvSpPr>
          <p:nvPr>
            <p:ph type="body" idx="1"/>
          </p:nvPr>
        </p:nvSpPr>
        <p:spPr>
          <a:xfrm>
            <a:off x="902210" y="2189165"/>
            <a:ext cx="5317647" cy="3625207"/>
          </a:xfrm>
          <a:prstGeom prst="rect">
            <a:avLst/>
          </a:prstGeom>
          <a:noFill/>
          <a:ln>
            <a:noFill/>
          </a:ln>
        </p:spPr>
        <p:txBody>
          <a:bodyPr spcFirstLastPara="1" wrap="square" lIns="91425" tIns="45700" rIns="91425" bIns="45700" anchor="t" anchorCtr="0">
            <a:normAutofit fontScale="92500"/>
          </a:bodyPr>
          <a:lstStyle/>
          <a:p>
            <a:pPr marL="228600" lvl="0" indent="-228600" algn="just" rtl="0">
              <a:lnSpc>
                <a:spcPct val="90000"/>
              </a:lnSpc>
              <a:spcBef>
                <a:spcPts val="0"/>
              </a:spcBef>
              <a:spcAft>
                <a:spcPts val="0"/>
              </a:spcAft>
              <a:buClr>
                <a:schemeClr val="dk1"/>
              </a:buClr>
              <a:buSzPct val="100000"/>
              <a:buChar char="•"/>
            </a:pPr>
            <a:r>
              <a:rPr lang="en-US">
                <a:latin typeface="Arial"/>
                <a:ea typeface="Arial"/>
                <a:cs typeface="Arial"/>
                <a:sym typeface="Arial"/>
              </a:rPr>
              <a:t>Trang bị cho học sinh con đường hình thành, rèn luyện và phát triển các kĩ năng (liên quan đến các PC &amp; NL) một cách thường xuyên thông qua hoạt động dựa trên nội dung của các chủ đề. </a:t>
            </a:r>
            <a:endParaRPr/>
          </a:p>
          <a:p>
            <a:pPr marL="228600" lvl="0" indent="-228600" algn="just" rtl="0">
              <a:lnSpc>
                <a:spcPct val="90000"/>
              </a:lnSpc>
              <a:spcBef>
                <a:spcPts val="1000"/>
              </a:spcBef>
              <a:spcAft>
                <a:spcPts val="0"/>
              </a:spcAft>
              <a:buClr>
                <a:schemeClr val="dk1"/>
              </a:buClr>
              <a:buSzPct val="100000"/>
              <a:buChar char="•"/>
            </a:pPr>
            <a:r>
              <a:rPr lang="en-US">
                <a:latin typeface="Arial"/>
                <a:ea typeface="Arial"/>
                <a:cs typeface="Arial"/>
                <a:sym typeface="Arial"/>
              </a:rPr>
              <a:t>Mọi học sinh tự chủ trong rèn luyện và được khích lệ sáng tạo theo cách của mình.</a:t>
            </a:r>
            <a:endParaRPr>
              <a:latin typeface="Arial"/>
              <a:ea typeface="Arial"/>
              <a:cs typeface="Arial"/>
              <a:sym typeface="Arial"/>
            </a:endParaRPr>
          </a:p>
          <a:p>
            <a:pPr marL="228600" lvl="0" indent="-64135" algn="l" rtl="0">
              <a:lnSpc>
                <a:spcPct val="90000"/>
              </a:lnSpc>
              <a:spcBef>
                <a:spcPts val="1000"/>
              </a:spcBef>
              <a:spcAft>
                <a:spcPts val="0"/>
              </a:spcAft>
              <a:buClr>
                <a:schemeClr val="dk1"/>
              </a:buClr>
              <a:buSzPct val="100000"/>
              <a:buNone/>
            </a:pPr>
            <a:endParaRPr sz="2800">
              <a:latin typeface="Arial"/>
              <a:ea typeface="Arial"/>
              <a:cs typeface="Arial"/>
              <a:sym typeface="Arial"/>
            </a:endParaRPr>
          </a:p>
          <a:p>
            <a:pPr marL="685800" lvl="1" indent="-87630" algn="l" rtl="0">
              <a:lnSpc>
                <a:spcPct val="90000"/>
              </a:lnSpc>
              <a:spcBef>
                <a:spcPts val="500"/>
              </a:spcBef>
              <a:spcAft>
                <a:spcPts val="0"/>
              </a:spcAft>
              <a:buClr>
                <a:schemeClr val="dk1"/>
              </a:buClr>
              <a:buSzPct val="100000"/>
              <a:buNone/>
            </a:pPr>
            <a:endParaRPr sz="2400">
              <a:latin typeface="Arial"/>
              <a:ea typeface="Arial"/>
              <a:cs typeface="Arial"/>
              <a:sym typeface="Arial"/>
            </a:endParaRPr>
          </a:p>
        </p:txBody>
      </p:sp>
      <p:pic>
        <p:nvPicPr>
          <p:cNvPr id="2" name="Picture 1">
            <a:extLst>
              <a:ext uri="{FF2B5EF4-FFF2-40B4-BE49-F238E27FC236}">
                <a16:creationId xmlns:a16="http://schemas.microsoft.com/office/drawing/2014/main" id="{47596804-7CDB-EAB1-0250-F347F6AB0411}"/>
              </a:ext>
            </a:extLst>
          </p:cNvPr>
          <p:cNvPicPr>
            <a:picLocks noChangeAspect="1"/>
          </p:cNvPicPr>
          <p:nvPr/>
        </p:nvPicPr>
        <p:blipFill>
          <a:blip r:embed="rId3"/>
          <a:stretch>
            <a:fillRect/>
          </a:stretch>
        </p:blipFill>
        <p:spPr>
          <a:xfrm>
            <a:off x="6651920" y="576262"/>
            <a:ext cx="3930355" cy="5514975"/>
          </a:xfrm>
          <a:prstGeom prst="rect">
            <a:avLst/>
          </a:prstGeom>
        </p:spPr>
      </p:pic>
    </p:spTree>
    <p:extLst>
      <p:ext uri="{BB962C8B-B14F-4D97-AF65-F5344CB8AC3E}">
        <p14:creationId xmlns:p14="http://schemas.microsoft.com/office/powerpoint/2010/main" val="3996072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13"/>
          <p:cNvSpPr txBox="1">
            <a:spLocks noGrp="1"/>
          </p:cNvSpPr>
          <p:nvPr>
            <p:ph type="title"/>
          </p:nvPr>
        </p:nvSpPr>
        <p:spPr>
          <a:xfrm>
            <a:off x="1072807" y="982132"/>
            <a:ext cx="9601196" cy="926181"/>
          </a:xfrm>
          <a:prstGeom prst="rect">
            <a:avLst/>
          </a:prstGeom>
          <a:gradFill>
            <a:gsLst>
              <a:gs pos="0">
                <a:srgbClr val="AFAFAF"/>
              </a:gs>
              <a:gs pos="50000">
                <a:schemeClr val="accent3"/>
              </a:gs>
              <a:gs pos="100000">
                <a:srgbClr val="919191"/>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3600"/>
              <a:buFont typeface="Arial"/>
              <a:buNone/>
            </a:pPr>
            <a:r>
              <a:rPr lang="en-US" sz="3600">
                <a:solidFill>
                  <a:srgbClr val="000000"/>
                </a:solidFill>
                <a:latin typeface="Arial"/>
                <a:ea typeface="Arial"/>
                <a:cs typeface="Arial"/>
                <a:sym typeface="Arial"/>
              </a:rPr>
              <a:t>SÁCH GIÁO KHOA</a:t>
            </a:r>
            <a:endParaRPr sz="4800">
              <a:solidFill>
                <a:srgbClr val="000000"/>
              </a:solidFill>
              <a:latin typeface="Arial"/>
              <a:ea typeface="Arial"/>
              <a:cs typeface="Arial"/>
              <a:sym typeface="Arial"/>
            </a:endParaRPr>
          </a:p>
        </p:txBody>
      </p:sp>
      <p:sp>
        <p:nvSpPr>
          <p:cNvPr id="681" name="Google Shape;681;p13"/>
          <p:cNvSpPr txBox="1">
            <a:spLocks noGrp="1"/>
          </p:cNvSpPr>
          <p:nvPr>
            <p:ph type="body" idx="1"/>
          </p:nvPr>
        </p:nvSpPr>
        <p:spPr>
          <a:xfrm>
            <a:off x="1007841" y="2253298"/>
            <a:ext cx="6530442" cy="3982909"/>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chemeClr val="dk1"/>
              </a:buClr>
              <a:buSzPts val="2600"/>
              <a:buChar char="•"/>
            </a:pPr>
            <a:r>
              <a:rPr lang="en-US" sz="2600" dirty="0" err="1">
                <a:latin typeface="Arial"/>
                <a:ea typeface="Arial"/>
                <a:cs typeface="Arial"/>
                <a:sym typeface="Arial"/>
              </a:rPr>
              <a:t>Định</a:t>
            </a:r>
            <a:r>
              <a:rPr lang="en-US" sz="2600" dirty="0">
                <a:latin typeface="Arial"/>
                <a:ea typeface="Arial"/>
                <a:cs typeface="Arial"/>
                <a:sym typeface="Arial"/>
              </a:rPr>
              <a:t> </a:t>
            </a:r>
            <a:r>
              <a:rPr lang="en-US" sz="2600" dirty="0" err="1">
                <a:latin typeface="Arial"/>
                <a:ea typeface="Arial"/>
                <a:cs typeface="Arial"/>
                <a:sym typeface="Arial"/>
              </a:rPr>
              <a:t>hướng</a:t>
            </a:r>
            <a:r>
              <a:rPr lang="en-US" sz="2600" dirty="0">
                <a:latin typeface="Arial"/>
                <a:ea typeface="Arial"/>
                <a:cs typeface="Arial"/>
                <a:sym typeface="Arial"/>
              </a:rPr>
              <a:t> </a:t>
            </a:r>
            <a:r>
              <a:rPr lang="en-US" sz="2600" dirty="0" err="1">
                <a:latin typeface="Arial"/>
                <a:ea typeface="Arial"/>
                <a:cs typeface="Arial"/>
                <a:sym typeface="Arial"/>
              </a:rPr>
              <a:t>cho</a:t>
            </a:r>
            <a:r>
              <a:rPr lang="en-US" sz="2600" dirty="0">
                <a:latin typeface="Arial"/>
                <a:ea typeface="Arial"/>
                <a:cs typeface="Arial"/>
                <a:sym typeface="Arial"/>
              </a:rPr>
              <a:t> HS </a:t>
            </a:r>
            <a:r>
              <a:rPr lang="en-US" sz="2600" dirty="0" err="1">
                <a:latin typeface="Arial"/>
                <a:ea typeface="Arial"/>
                <a:cs typeface="Arial"/>
                <a:sym typeface="Arial"/>
              </a:rPr>
              <a:t>chuẩn</a:t>
            </a:r>
            <a:r>
              <a:rPr lang="en-US" sz="2600" dirty="0">
                <a:latin typeface="Arial"/>
                <a:ea typeface="Arial"/>
                <a:cs typeface="Arial"/>
                <a:sym typeface="Arial"/>
              </a:rPr>
              <a:t> </a:t>
            </a:r>
            <a:r>
              <a:rPr lang="en-US" sz="2600" dirty="0" err="1">
                <a:latin typeface="Arial"/>
                <a:ea typeface="Arial"/>
                <a:cs typeface="Arial"/>
                <a:sym typeface="Arial"/>
              </a:rPr>
              <a:t>bị</a:t>
            </a:r>
            <a:r>
              <a:rPr lang="en-US" sz="2600" dirty="0">
                <a:latin typeface="Arial"/>
                <a:ea typeface="Arial"/>
                <a:cs typeface="Arial"/>
                <a:sym typeface="Arial"/>
              </a:rPr>
              <a:t> </a:t>
            </a:r>
            <a:r>
              <a:rPr lang="en-US" sz="2600" dirty="0" err="1">
                <a:latin typeface="Arial"/>
                <a:ea typeface="Arial"/>
                <a:cs typeface="Arial"/>
                <a:sym typeface="Arial"/>
              </a:rPr>
              <a:t>trước</a:t>
            </a:r>
            <a:r>
              <a:rPr lang="en-US" sz="2600" dirty="0">
                <a:latin typeface="Arial"/>
                <a:ea typeface="Arial"/>
                <a:cs typeface="Arial"/>
                <a:sym typeface="Arial"/>
              </a:rPr>
              <a:t> </a:t>
            </a:r>
            <a:r>
              <a:rPr lang="en-US" sz="2600" dirty="0" err="1">
                <a:latin typeface="Arial"/>
                <a:ea typeface="Arial"/>
                <a:cs typeface="Arial"/>
                <a:sym typeface="Arial"/>
              </a:rPr>
              <a:t>về</a:t>
            </a:r>
            <a:r>
              <a:rPr lang="en-US" sz="2600" dirty="0">
                <a:latin typeface="Arial"/>
                <a:ea typeface="Arial"/>
                <a:cs typeface="Arial"/>
                <a:sym typeface="Arial"/>
              </a:rPr>
              <a:t> </a:t>
            </a:r>
            <a:r>
              <a:rPr lang="en-US" sz="2600" dirty="0" err="1">
                <a:latin typeface="Arial"/>
                <a:ea typeface="Arial"/>
                <a:cs typeface="Arial"/>
                <a:sym typeface="Arial"/>
              </a:rPr>
              <a:t>kiến</a:t>
            </a:r>
            <a:r>
              <a:rPr lang="en-US" sz="2600" dirty="0">
                <a:latin typeface="Arial"/>
                <a:ea typeface="Arial"/>
                <a:cs typeface="Arial"/>
                <a:sym typeface="Arial"/>
              </a:rPr>
              <a:t> </a:t>
            </a:r>
            <a:r>
              <a:rPr lang="en-US" sz="2600" dirty="0" err="1">
                <a:latin typeface="Arial"/>
                <a:ea typeface="Arial"/>
                <a:cs typeface="Arial"/>
                <a:sym typeface="Arial"/>
              </a:rPr>
              <a:t>thức</a:t>
            </a:r>
            <a:r>
              <a:rPr lang="en-US" sz="2600" dirty="0">
                <a:latin typeface="Arial"/>
                <a:ea typeface="Arial"/>
                <a:cs typeface="Arial"/>
                <a:sym typeface="Arial"/>
              </a:rPr>
              <a:t>, </a:t>
            </a:r>
            <a:r>
              <a:rPr lang="en-US" sz="2600" dirty="0" err="1">
                <a:latin typeface="Arial"/>
                <a:ea typeface="Arial"/>
                <a:cs typeface="Arial"/>
                <a:sym typeface="Arial"/>
              </a:rPr>
              <a:t>kinh</a:t>
            </a:r>
            <a:r>
              <a:rPr lang="en-US" sz="2600" dirty="0">
                <a:latin typeface="Arial"/>
                <a:ea typeface="Arial"/>
                <a:cs typeface="Arial"/>
                <a:sym typeface="Arial"/>
              </a:rPr>
              <a:t> </a:t>
            </a:r>
            <a:r>
              <a:rPr lang="en-US" sz="2600" dirty="0" err="1">
                <a:latin typeface="Arial"/>
                <a:ea typeface="Arial"/>
                <a:cs typeface="Arial"/>
                <a:sym typeface="Arial"/>
              </a:rPr>
              <a:t>nghiệm</a:t>
            </a:r>
            <a:r>
              <a:rPr lang="en-US" sz="2600" dirty="0">
                <a:latin typeface="Arial"/>
                <a:ea typeface="Arial"/>
                <a:cs typeface="Arial"/>
                <a:sym typeface="Arial"/>
              </a:rPr>
              <a:t> </a:t>
            </a:r>
            <a:r>
              <a:rPr lang="en-US" sz="2600" dirty="0" err="1">
                <a:latin typeface="Arial"/>
                <a:ea typeface="Arial"/>
                <a:cs typeface="Arial"/>
                <a:sym typeface="Arial"/>
              </a:rPr>
              <a:t>liên</a:t>
            </a:r>
            <a:r>
              <a:rPr lang="en-US" sz="2600" dirty="0">
                <a:latin typeface="Arial"/>
                <a:ea typeface="Arial"/>
                <a:cs typeface="Arial"/>
                <a:sym typeface="Arial"/>
              </a:rPr>
              <a:t> </a:t>
            </a:r>
            <a:r>
              <a:rPr lang="en-US" sz="2600" dirty="0" err="1">
                <a:latin typeface="Arial"/>
                <a:ea typeface="Arial"/>
                <a:cs typeface="Arial"/>
                <a:sym typeface="Arial"/>
              </a:rPr>
              <a:t>quan</a:t>
            </a:r>
            <a:r>
              <a:rPr lang="en-US" sz="2600" dirty="0">
                <a:latin typeface="Arial"/>
                <a:ea typeface="Arial"/>
                <a:cs typeface="Arial"/>
                <a:sym typeface="Arial"/>
              </a:rPr>
              <a:t> </a:t>
            </a:r>
            <a:r>
              <a:rPr lang="en-US" sz="2600" dirty="0" err="1">
                <a:latin typeface="Arial"/>
                <a:ea typeface="Arial"/>
                <a:cs typeface="Arial"/>
                <a:sym typeface="Arial"/>
              </a:rPr>
              <a:t>và</a:t>
            </a:r>
            <a:r>
              <a:rPr lang="en-US" sz="2600" dirty="0">
                <a:latin typeface="Arial"/>
                <a:ea typeface="Arial"/>
                <a:cs typeface="Arial"/>
                <a:sym typeface="Arial"/>
              </a:rPr>
              <a:t> </a:t>
            </a:r>
            <a:r>
              <a:rPr lang="en-US" sz="2600" dirty="0" err="1">
                <a:latin typeface="Arial"/>
                <a:ea typeface="Arial"/>
                <a:cs typeface="Arial"/>
                <a:sym typeface="Arial"/>
              </a:rPr>
              <a:t>sản</a:t>
            </a:r>
            <a:r>
              <a:rPr lang="en-US" sz="2600" dirty="0">
                <a:latin typeface="Arial"/>
                <a:ea typeface="Arial"/>
                <a:cs typeface="Arial"/>
                <a:sym typeface="Arial"/>
              </a:rPr>
              <a:t> </a:t>
            </a:r>
            <a:r>
              <a:rPr lang="en-US" sz="2600" dirty="0" err="1">
                <a:latin typeface="Arial"/>
                <a:ea typeface="Arial"/>
                <a:cs typeface="Arial"/>
                <a:sym typeface="Arial"/>
              </a:rPr>
              <a:t>phẩm</a:t>
            </a:r>
            <a:r>
              <a:rPr lang="en-US" sz="2600" dirty="0">
                <a:latin typeface="Arial"/>
                <a:ea typeface="Arial"/>
                <a:cs typeface="Arial"/>
                <a:sym typeface="Arial"/>
              </a:rPr>
              <a:t> </a:t>
            </a:r>
            <a:r>
              <a:rPr lang="en-US" sz="2600" dirty="0" err="1">
                <a:latin typeface="Arial"/>
                <a:ea typeface="Arial"/>
                <a:cs typeface="Arial"/>
                <a:sym typeface="Arial"/>
              </a:rPr>
              <a:t>để</a:t>
            </a:r>
            <a:r>
              <a:rPr lang="en-US" sz="2600" dirty="0">
                <a:latin typeface="Arial"/>
                <a:ea typeface="Arial"/>
                <a:cs typeface="Arial"/>
                <a:sym typeface="Arial"/>
              </a:rPr>
              <a:t> </a:t>
            </a:r>
            <a:r>
              <a:rPr lang="en-US" sz="2600" dirty="0" err="1">
                <a:latin typeface="Arial"/>
                <a:ea typeface="Arial"/>
                <a:cs typeface="Arial"/>
                <a:sym typeface="Arial"/>
              </a:rPr>
              <a:t>GV</a:t>
            </a:r>
            <a:r>
              <a:rPr lang="en-US" sz="2600" dirty="0">
                <a:latin typeface="Arial"/>
                <a:ea typeface="Arial"/>
                <a:cs typeface="Arial"/>
                <a:sym typeface="Arial"/>
              </a:rPr>
              <a:t> </a:t>
            </a:r>
            <a:r>
              <a:rPr lang="en-US" sz="2600" dirty="0" err="1">
                <a:latin typeface="Arial"/>
                <a:ea typeface="Arial"/>
                <a:cs typeface="Arial"/>
                <a:sym typeface="Arial"/>
              </a:rPr>
              <a:t>tổ</a:t>
            </a:r>
            <a:r>
              <a:rPr lang="en-US" sz="2600" dirty="0">
                <a:latin typeface="Arial"/>
                <a:ea typeface="Arial"/>
                <a:cs typeface="Arial"/>
                <a:sym typeface="Arial"/>
              </a:rPr>
              <a:t> </a:t>
            </a:r>
            <a:r>
              <a:rPr lang="en-US" sz="2600" dirty="0" err="1">
                <a:latin typeface="Arial"/>
                <a:ea typeface="Arial"/>
                <a:cs typeface="Arial"/>
                <a:sym typeface="Arial"/>
              </a:rPr>
              <a:t>chức</a:t>
            </a:r>
            <a:r>
              <a:rPr lang="en-US" sz="2600" dirty="0">
                <a:latin typeface="Arial"/>
                <a:ea typeface="Arial"/>
                <a:cs typeface="Arial"/>
                <a:sym typeface="Arial"/>
              </a:rPr>
              <a:t> </a:t>
            </a:r>
            <a:r>
              <a:rPr lang="en-US" sz="2600" dirty="0" err="1">
                <a:latin typeface="Arial"/>
                <a:ea typeface="Arial"/>
                <a:cs typeface="Arial"/>
                <a:sym typeface="Arial"/>
              </a:rPr>
              <a:t>hoạt</a:t>
            </a:r>
            <a:r>
              <a:rPr lang="en-US" sz="2600" dirty="0">
                <a:latin typeface="Arial"/>
                <a:ea typeface="Arial"/>
                <a:cs typeface="Arial"/>
                <a:sym typeface="Arial"/>
              </a:rPr>
              <a:t> </a:t>
            </a:r>
            <a:r>
              <a:rPr lang="en-US" sz="2600" dirty="0" err="1">
                <a:latin typeface="Arial"/>
                <a:ea typeface="Arial"/>
                <a:cs typeface="Arial"/>
                <a:sym typeface="Arial"/>
              </a:rPr>
              <a:t>động</a:t>
            </a:r>
            <a:r>
              <a:rPr lang="en-US" sz="2600" dirty="0">
                <a:latin typeface="Arial"/>
                <a:ea typeface="Arial"/>
                <a:cs typeface="Arial"/>
                <a:sym typeface="Arial"/>
              </a:rPr>
              <a:t> </a:t>
            </a:r>
            <a:r>
              <a:rPr lang="en-US" sz="2600" dirty="0" err="1">
                <a:latin typeface="Arial"/>
                <a:ea typeface="Arial"/>
                <a:cs typeface="Arial"/>
                <a:sym typeface="Arial"/>
              </a:rPr>
              <a:t>trải</a:t>
            </a:r>
            <a:r>
              <a:rPr lang="en-US" sz="2600" dirty="0">
                <a:latin typeface="Arial"/>
                <a:ea typeface="Arial"/>
                <a:cs typeface="Arial"/>
                <a:sym typeface="Arial"/>
              </a:rPr>
              <a:t> </a:t>
            </a:r>
            <a:r>
              <a:rPr lang="en-US" sz="2600" dirty="0" err="1">
                <a:latin typeface="Arial"/>
                <a:ea typeface="Arial"/>
                <a:cs typeface="Arial"/>
                <a:sym typeface="Arial"/>
              </a:rPr>
              <a:t>nghiệm</a:t>
            </a:r>
            <a:r>
              <a:rPr lang="en-US" sz="2600" dirty="0">
                <a:latin typeface="Arial"/>
                <a:ea typeface="Arial"/>
                <a:cs typeface="Arial"/>
                <a:sym typeface="Arial"/>
              </a:rPr>
              <a:t> </a:t>
            </a:r>
            <a:r>
              <a:rPr lang="en-US" sz="2600" dirty="0" err="1">
                <a:latin typeface="Arial"/>
                <a:ea typeface="Arial"/>
                <a:cs typeface="Arial"/>
                <a:sym typeface="Arial"/>
              </a:rPr>
              <a:t>trên</a:t>
            </a:r>
            <a:r>
              <a:rPr lang="en-US" sz="2600" dirty="0">
                <a:latin typeface="Arial"/>
                <a:ea typeface="Arial"/>
                <a:cs typeface="Arial"/>
                <a:sym typeface="Arial"/>
              </a:rPr>
              <a:t> </a:t>
            </a:r>
            <a:r>
              <a:rPr lang="en-US" sz="2600" dirty="0" err="1">
                <a:latin typeface="Arial"/>
                <a:ea typeface="Arial"/>
                <a:cs typeface="Arial"/>
                <a:sym typeface="Arial"/>
              </a:rPr>
              <a:t>lớp</a:t>
            </a:r>
            <a:r>
              <a:rPr lang="en-US" sz="2600" dirty="0">
                <a:latin typeface="Arial"/>
                <a:ea typeface="Arial"/>
                <a:cs typeface="Arial"/>
                <a:sym typeface="Arial"/>
              </a:rPr>
              <a:t>.</a:t>
            </a:r>
            <a:endParaRPr sz="2600" dirty="0">
              <a:latin typeface="Arial"/>
              <a:ea typeface="Arial"/>
              <a:cs typeface="Arial"/>
              <a:sym typeface="Arial"/>
            </a:endParaRPr>
          </a:p>
          <a:p>
            <a:pPr marL="228600" lvl="0" indent="-228600" algn="just" rtl="0">
              <a:lnSpc>
                <a:spcPct val="90000"/>
              </a:lnSpc>
              <a:spcBef>
                <a:spcPts val="1000"/>
              </a:spcBef>
              <a:spcAft>
                <a:spcPts val="0"/>
              </a:spcAft>
              <a:buClr>
                <a:schemeClr val="dk1"/>
              </a:buClr>
              <a:buSzPts val="2600"/>
              <a:buChar char="•"/>
            </a:pPr>
            <a:r>
              <a:rPr lang="en-US" sz="2600" dirty="0" err="1">
                <a:latin typeface="Arial"/>
                <a:ea typeface="Arial"/>
                <a:cs typeface="Arial"/>
                <a:sym typeface="Arial"/>
              </a:rPr>
              <a:t>Kết</a:t>
            </a:r>
            <a:r>
              <a:rPr lang="en-US" sz="2600" dirty="0">
                <a:latin typeface="Arial"/>
                <a:ea typeface="Arial"/>
                <a:cs typeface="Arial"/>
                <a:sym typeface="Arial"/>
              </a:rPr>
              <a:t> </a:t>
            </a:r>
            <a:r>
              <a:rPr lang="en-US" sz="2600" dirty="0" err="1">
                <a:latin typeface="Arial"/>
                <a:ea typeface="Arial"/>
                <a:cs typeface="Arial"/>
                <a:sym typeface="Arial"/>
              </a:rPr>
              <a:t>nối</a:t>
            </a:r>
            <a:r>
              <a:rPr lang="en-US" sz="2600" dirty="0">
                <a:latin typeface="Arial"/>
                <a:ea typeface="Arial"/>
                <a:cs typeface="Arial"/>
                <a:sym typeface="Arial"/>
              </a:rPr>
              <a:t> </a:t>
            </a:r>
            <a:r>
              <a:rPr lang="en-US" sz="2600" dirty="0" err="1">
                <a:latin typeface="Arial"/>
                <a:ea typeface="Arial"/>
                <a:cs typeface="Arial"/>
                <a:sym typeface="Arial"/>
              </a:rPr>
              <a:t>gia</a:t>
            </a:r>
            <a:r>
              <a:rPr lang="en-US" sz="2600" dirty="0">
                <a:latin typeface="Arial"/>
                <a:ea typeface="Arial"/>
                <a:cs typeface="Arial"/>
                <a:sym typeface="Arial"/>
              </a:rPr>
              <a:t> </a:t>
            </a:r>
            <a:r>
              <a:rPr lang="en-US" sz="2600" dirty="0" err="1">
                <a:latin typeface="Arial"/>
                <a:ea typeface="Arial"/>
                <a:cs typeface="Arial"/>
                <a:sym typeface="Arial"/>
              </a:rPr>
              <a:t>đình</a:t>
            </a:r>
            <a:r>
              <a:rPr lang="en-US" sz="2600" dirty="0">
                <a:latin typeface="Arial"/>
                <a:ea typeface="Arial"/>
                <a:cs typeface="Arial"/>
                <a:sym typeface="Arial"/>
              </a:rPr>
              <a:t> </a:t>
            </a:r>
            <a:r>
              <a:rPr lang="en-US" sz="2600" dirty="0" err="1">
                <a:latin typeface="Arial"/>
                <a:ea typeface="Arial"/>
                <a:cs typeface="Arial"/>
                <a:sym typeface="Arial"/>
              </a:rPr>
              <a:t>và</a:t>
            </a:r>
            <a:r>
              <a:rPr lang="en-US" sz="2600" dirty="0">
                <a:latin typeface="Arial"/>
                <a:ea typeface="Arial"/>
                <a:cs typeface="Arial"/>
                <a:sym typeface="Arial"/>
              </a:rPr>
              <a:t> </a:t>
            </a:r>
            <a:r>
              <a:rPr lang="en-US" sz="2600" dirty="0" err="1">
                <a:latin typeface="Arial"/>
                <a:ea typeface="Arial"/>
                <a:cs typeface="Arial"/>
                <a:sym typeface="Arial"/>
              </a:rPr>
              <a:t>nhà</a:t>
            </a:r>
            <a:r>
              <a:rPr lang="en-US" sz="2600" dirty="0">
                <a:latin typeface="Arial"/>
                <a:ea typeface="Arial"/>
                <a:cs typeface="Arial"/>
                <a:sym typeface="Arial"/>
              </a:rPr>
              <a:t> </a:t>
            </a:r>
            <a:r>
              <a:rPr lang="en-US" sz="2600" dirty="0" err="1">
                <a:latin typeface="Arial"/>
                <a:ea typeface="Arial"/>
                <a:cs typeface="Arial"/>
                <a:sym typeface="Arial"/>
              </a:rPr>
              <a:t>trường</a:t>
            </a:r>
            <a:r>
              <a:rPr lang="en-US" sz="2600" dirty="0">
                <a:latin typeface="Arial"/>
                <a:ea typeface="Arial"/>
                <a:cs typeface="Arial"/>
                <a:sym typeface="Arial"/>
              </a:rPr>
              <a:t> </a:t>
            </a:r>
            <a:r>
              <a:rPr lang="en-US" sz="2600" dirty="0" err="1">
                <a:latin typeface="Arial"/>
                <a:ea typeface="Arial"/>
                <a:cs typeface="Arial"/>
                <a:sym typeface="Arial"/>
              </a:rPr>
              <a:t>cùng</a:t>
            </a:r>
            <a:r>
              <a:rPr lang="en-US" sz="2600" dirty="0">
                <a:latin typeface="Arial"/>
                <a:ea typeface="Arial"/>
                <a:cs typeface="Arial"/>
                <a:sym typeface="Arial"/>
              </a:rPr>
              <a:t> </a:t>
            </a:r>
            <a:r>
              <a:rPr lang="en-US" sz="2600" dirty="0" err="1">
                <a:latin typeface="Arial"/>
                <a:ea typeface="Arial"/>
                <a:cs typeface="Arial"/>
                <a:sym typeface="Arial"/>
              </a:rPr>
              <a:t>tham</a:t>
            </a:r>
            <a:r>
              <a:rPr lang="en-US" sz="2600" dirty="0">
                <a:latin typeface="Arial"/>
                <a:ea typeface="Arial"/>
                <a:cs typeface="Arial"/>
                <a:sym typeface="Arial"/>
              </a:rPr>
              <a:t> </a:t>
            </a:r>
            <a:r>
              <a:rPr lang="en-US" sz="2600" dirty="0" err="1">
                <a:latin typeface="Arial"/>
                <a:ea typeface="Arial"/>
                <a:cs typeface="Arial"/>
                <a:sym typeface="Arial"/>
              </a:rPr>
              <a:t>gia</a:t>
            </a:r>
            <a:r>
              <a:rPr lang="en-US" sz="2600" dirty="0">
                <a:latin typeface="Arial"/>
                <a:ea typeface="Arial"/>
                <a:cs typeface="Arial"/>
                <a:sym typeface="Arial"/>
              </a:rPr>
              <a:t> </a:t>
            </a:r>
            <a:r>
              <a:rPr lang="en-US" sz="2600" dirty="0" err="1">
                <a:latin typeface="Arial"/>
                <a:ea typeface="Arial"/>
                <a:cs typeface="Arial"/>
                <a:sym typeface="Arial"/>
              </a:rPr>
              <a:t>giáo</a:t>
            </a:r>
            <a:r>
              <a:rPr lang="en-US" sz="2600" dirty="0">
                <a:latin typeface="Arial"/>
                <a:ea typeface="Arial"/>
                <a:cs typeface="Arial"/>
                <a:sym typeface="Arial"/>
              </a:rPr>
              <a:t> </a:t>
            </a:r>
            <a:r>
              <a:rPr lang="en-US" sz="2600" dirty="0" err="1">
                <a:latin typeface="Arial"/>
                <a:ea typeface="Arial"/>
                <a:cs typeface="Arial"/>
                <a:sym typeface="Arial"/>
              </a:rPr>
              <a:t>dục</a:t>
            </a:r>
            <a:r>
              <a:rPr lang="en-US" sz="2600" dirty="0">
                <a:latin typeface="Arial"/>
                <a:ea typeface="Arial"/>
                <a:cs typeface="Arial"/>
                <a:sym typeface="Arial"/>
              </a:rPr>
              <a:t> HS, </a:t>
            </a:r>
            <a:r>
              <a:rPr lang="en-US" sz="2600" dirty="0" err="1">
                <a:latin typeface="Arial"/>
                <a:ea typeface="Arial"/>
                <a:cs typeface="Arial"/>
                <a:sym typeface="Arial"/>
              </a:rPr>
              <a:t>gia</a:t>
            </a:r>
            <a:r>
              <a:rPr lang="en-US" sz="2600" dirty="0">
                <a:latin typeface="Arial"/>
                <a:ea typeface="Arial"/>
                <a:cs typeface="Arial"/>
                <a:sym typeface="Arial"/>
              </a:rPr>
              <a:t> </a:t>
            </a:r>
            <a:r>
              <a:rPr lang="en-US" sz="2600" dirty="0" err="1">
                <a:latin typeface="Arial"/>
                <a:ea typeface="Arial"/>
                <a:cs typeface="Arial"/>
                <a:sym typeface="Arial"/>
              </a:rPr>
              <a:t>đình</a:t>
            </a:r>
            <a:r>
              <a:rPr lang="en-US" sz="2600" dirty="0">
                <a:latin typeface="Arial"/>
                <a:ea typeface="Arial"/>
                <a:cs typeface="Arial"/>
                <a:sym typeface="Arial"/>
              </a:rPr>
              <a:t> </a:t>
            </a:r>
            <a:r>
              <a:rPr lang="en-US" sz="2600" dirty="0" err="1">
                <a:latin typeface="Arial"/>
                <a:ea typeface="Arial"/>
                <a:cs typeface="Arial"/>
                <a:sym typeface="Arial"/>
              </a:rPr>
              <a:t>biết</a:t>
            </a:r>
            <a:r>
              <a:rPr lang="en-US" sz="2600" dirty="0">
                <a:latin typeface="Arial"/>
                <a:ea typeface="Arial"/>
                <a:cs typeface="Arial"/>
                <a:sym typeface="Arial"/>
              </a:rPr>
              <a:t> </a:t>
            </a:r>
            <a:r>
              <a:rPr lang="en-US" sz="2600" dirty="0" err="1">
                <a:latin typeface="Arial"/>
                <a:ea typeface="Arial"/>
                <a:cs typeface="Arial"/>
                <a:sym typeface="Arial"/>
              </a:rPr>
              <a:t>cách</a:t>
            </a:r>
            <a:r>
              <a:rPr lang="en-US" sz="2600" dirty="0">
                <a:latin typeface="Arial"/>
                <a:ea typeface="Arial"/>
                <a:cs typeface="Arial"/>
                <a:sym typeface="Arial"/>
              </a:rPr>
              <a:t> </a:t>
            </a:r>
            <a:r>
              <a:rPr lang="en-US" sz="2600" dirty="0" err="1">
                <a:latin typeface="Arial"/>
                <a:ea typeface="Arial"/>
                <a:cs typeface="Arial"/>
                <a:sym typeface="Arial"/>
              </a:rPr>
              <a:t>hỗ</a:t>
            </a:r>
            <a:r>
              <a:rPr lang="en-US" sz="2600" dirty="0">
                <a:latin typeface="Arial"/>
                <a:ea typeface="Arial"/>
                <a:cs typeface="Arial"/>
                <a:sym typeface="Arial"/>
              </a:rPr>
              <a:t> </a:t>
            </a:r>
            <a:r>
              <a:rPr lang="en-US" sz="2600" dirty="0" err="1">
                <a:latin typeface="Arial"/>
                <a:ea typeface="Arial"/>
                <a:cs typeface="Arial"/>
                <a:sym typeface="Arial"/>
              </a:rPr>
              <a:t>trợ</a:t>
            </a:r>
            <a:r>
              <a:rPr lang="en-US" sz="2600" dirty="0">
                <a:latin typeface="Arial"/>
                <a:ea typeface="Arial"/>
                <a:cs typeface="Arial"/>
                <a:sym typeface="Arial"/>
              </a:rPr>
              <a:t> con </a:t>
            </a:r>
            <a:r>
              <a:rPr lang="en-US" sz="2600" dirty="0" err="1">
                <a:latin typeface="Arial"/>
                <a:ea typeface="Arial"/>
                <a:cs typeface="Arial"/>
                <a:sym typeface="Arial"/>
              </a:rPr>
              <a:t>em</a:t>
            </a:r>
            <a:r>
              <a:rPr lang="en-US" sz="2600" dirty="0">
                <a:latin typeface="Arial"/>
                <a:ea typeface="Arial"/>
                <a:cs typeface="Arial"/>
                <a:sym typeface="Arial"/>
              </a:rPr>
              <a:t>.</a:t>
            </a:r>
            <a:endParaRPr sz="2600" dirty="0">
              <a:latin typeface="Arial"/>
              <a:ea typeface="Arial"/>
              <a:cs typeface="Arial"/>
              <a:sym typeface="Arial"/>
            </a:endParaRPr>
          </a:p>
          <a:p>
            <a:pPr marL="228600" lvl="0" indent="-228600" algn="just" rtl="0">
              <a:lnSpc>
                <a:spcPct val="90000"/>
              </a:lnSpc>
              <a:spcBef>
                <a:spcPts val="1000"/>
              </a:spcBef>
              <a:spcAft>
                <a:spcPts val="0"/>
              </a:spcAft>
              <a:buClr>
                <a:schemeClr val="dk1"/>
              </a:buClr>
              <a:buSzPts val="2600"/>
              <a:buChar char="•"/>
            </a:pPr>
            <a:r>
              <a:rPr lang="en-US" sz="2600" dirty="0" err="1">
                <a:latin typeface="Arial"/>
                <a:ea typeface="Arial"/>
                <a:cs typeface="Arial"/>
                <a:sym typeface="Arial"/>
              </a:rPr>
              <a:t>Là</a:t>
            </a:r>
            <a:r>
              <a:rPr lang="en-US" sz="2600" dirty="0">
                <a:latin typeface="Arial"/>
                <a:ea typeface="Arial"/>
                <a:cs typeface="Arial"/>
                <a:sym typeface="Arial"/>
              </a:rPr>
              <a:t> </a:t>
            </a:r>
            <a:r>
              <a:rPr lang="en-US" sz="2600" dirty="0" err="1">
                <a:latin typeface="Arial"/>
                <a:ea typeface="Arial"/>
                <a:cs typeface="Arial"/>
                <a:sym typeface="Arial"/>
              </a:rPr>
              <a:t>điểm</a:t>
            </a:r>
            <a:r>
              <a:rPr lang="en-US" sz="2600" dirty="0">
                <a:latin typeface="Arial"/>
                <a:ea typeface="Arial"/>
                <a:cs typeface="Arial"/>
                <a:sym typeface="Arial"/>
              </a:rPr>
              <a:t> </a:t>
            </a:r>
            <a:r>
              <a:rPr lang="en-US" sz="2600" dirty="0" err="1">
                <a:latin typeface="Arial"/>
                <a:ea typeface="Arial"/>
                <a:cs typeface="Arial"/>
                <a:sym typeface="Arial"/>
              </a:rPr>
              <a:t>tựa</a:t>
            </a:r>
            <a:r>
              <a:rPr lang="en-US" sz="2600" dirty="0">
                <a:latin typeface="Arial"/>
                <a:ea typeface="Arial"/>
                <a:cs typeface="Arial"/>
                <a:sym typeface="Arial"/>
              </a:rPr>
              <a:t> </a:t>
            </a:r>
            <a:r>
              <a:rPr lang="en-US" sz="2600" dirty="0" err="1">
                <a:latin typeface="Arial"/>
                <a:ea typeface="Arial"/>
                <a:cs typeface="Arial"/>
                <a:sym typeface="Arial"/>
              </a:rPr>
              <a:t>để</a:t>
            </a:r>
            <a:r>
              <a:rPr lang="en-US" sz="2600" dirty="0">
                <a:latin typeface="Arial"/>
                <a:ea typeface="Arial"/>
                <a:cs typeface="Arial"/>
                <a:sym typeface="Arial"/>
              </a:rPr>
              <a:t> </a:t>
            </a:r>
            <a:r>
              <a:rPr lang="en-US" sz="2600" dirty="0" err="1">
                <a:latin typeface="Arial"/>
                <a:ea typeface="Arial"/>
                <a:cs typeface="Arial"/>
                <a:sym typeface="Arial"/>
              </a:rPr>
              <a:t>GV</a:t>
            </a:r>
            <a:r>
              <a:rPr lang="en-US" sz="2600" dirty="0">
                <a:latin typeface="Arial"/>
                <a:ea typeface="Arial"/>
                <a:cs typeface="Arial"/>
                <a:sym typeface="Arial"/>
              </a:rPr>
              <a:t> </a:t>
            </a:r>
            <a:r>
              <a:rPr lang="en-US" sz="2600" dirty="0" err="1">
                <a:latin typeface="Arial"/>
                <a:ea typeface="Arial"/>
                <a:cs typeface="Arial"/>
                <a:sym typeface="Arial"/>
              </a:rPr>
              <a:t>phát</a:t>
            </a:r>
            <a:r>
              <a:rPr lang="en-US" sz="2600" dirty="0">
                <a:latin typeface="Arial"/>
                <a:ea typeface="Arial"/>
                <a:cs typeface="Arial"/>
                <a:sym typeface="Arial"/>
              </a:rPr>
              <a:t> </a:t>
            </a:r>
            <a:r>
              <a:rPr lang="en-US" sz="2600" dirty="0" err="1">
                <a:latin typeface="Arial"/>
                <a:ea typeface="Arial"/>
                <a:cs typeface="Arial"/>
                <a:sym typeface="Arial"/>
              </a:rPr>
              <a:t>triển</a:t>
            </a:r>
            <a:r>
              <a:rPr lang="en-US" sz="2600" dirty="0">
                <a:latin typeface="Arial"/>
                <a:ea typeface="Arial"/>
                <a:cs typeface="Arial"/>
                <a:sym typeface="Arial"/>
              </a:rPr>
              <a:t> </a:t>
            </a:r>
            <a:r>
              <a:rPr lang="en-US" sz="2600" dirty="0" err="1">
                <a:latin typeface="Arial"/>
                <a:ea typeface="Arial"/>
                <a:cs typeface="Arial"/>
                <a:sym typeface="Arial"/>
              </a:rPr>
              <a:t>hoạt</a:t>
            </a:r>
            <a:r>
              <a:rPr lang="en-US" sz="2600" dirty="0">
                <a:latin typeface="Arial"/>
                <a:ea typeface="Arial"/>
                <a:cs typeface="Arial"/>
                <a:sym typeface="Arial"/>
              </a:rPr>
              <a:t> </a:t>
            </a:r>
            <a:r>
              <a:rPr lang="en-US" sz="2600" dirty="0" err="1">
                <a:latin typeface="Arial"/>
                <a:ea typeface="Arial"/>
                <a:cs typeface="Arial"/>
                <a:sym typeface="Arial"/>
              </a:rPr>
              <a:t>động</a:t>
            </a:r>
            <a:r>
              <a:rPr lang="en-US" sz="2600" dirty="0">
                <a:latin typeface="Arial"/>
                <a:ea typeface="Arial"/>
                <a:cs typeface="Arial"/>
                <a:sym typeface="Arial"/>
              </a:rPr>
              <a:t> </a:t>
            </a:r>
            <a:r>
              <a:rPr lang="en-US" sz="2600" dirty="0" err="1">
                <a:latin typeface="Arial"/>
                <a:ea typeface="Arial"/>
                <a:cs typeface="Arial"/>
                <a:sym typeface="Arial"/>
              </a:rPr>
              <a:t>rèn</a:t>
            </a:r>
            <a:r>
              <a:rPr lang="en-US" sz="2600" dirty="0">
                <a:latin typeface="Arial"/>
                <a:ea typeface="Arial"/>
                <a:cs typeface="Arial"/>
                <a:sym typeface="Arial"/>
              </a:rPr>
              <a:t> </a:t>
            </a:r>
            <a:r>
              <a:rPr lang="en-US" sz="2600" dirty="0" err="1">
                <a:latin typeface="Arial"/>
                <a:ea typeface="Arial"/>
                <a:cs typeface="Arial"/>
                <a:sym typeface="Arial"/>
              </a:rPr>
              <a:t>luyện</a:t>
            </a:r>
            <a:r>
              <a:rPr lang="en-US" sz="2600" dirty="0">
                <a:latin typeface="Arial"/>
                <a:ea typeface="Arial"/>
                <a:cs typeface="Arial"/>
                <a:sym typeface="Arial"/>
              </a:rPr>
              <a:t> </a:t>
            </a:r>
            <a:r>
              <a:rPr lang="en-US" sz="2600" dirty="0" err="1">
                <a:latin typeface="Arial"/>
                <a:ea typeface="Arial"/>
                <a:cs typeface="Arial"/>
                <a:sym typeface="Arial"/>
              </a:rPr>
              <a:t>kĩ</a:t>
            </a:r>
            <a:r>
              <a:rPr lang="en-US" sz="2600" dirty="0">
                <a:latin typeface="Arial"/>
                <a:ea typeface="Arial"/>
                <a:cs typeface="Arial"/>
                <a:sym typeface="Arial"/>
              </a:rPr>
              <a:t> </a:t>
            </a:r>
            <a:r>
              <a:rPr lang="en-US" sz="2600" dirty="0" err="1">
                <a:latin typeface="Arial"/>
                <a:ea typeface="Arial"/>
                <a:cs typeface="Arial"/>
                <a:sym typeface="Arial"/>
              </a:rPr>
              <a:t>năng</a:t>
            </a:r>
            <a:r>
              <a:rPr lang="en-US" sz="2600" dirty="0">
                <a:latin typeface="Arial"/>
                <a:ea typeface="Arial"/>
                <a:cs typeface="Arial"/>
                <a:sym typeface="Arial"/>
              </a:rPr>
              <a:t> </a:t>
            </a:r>
            <a:r>
              <a:rPr lang="en-US" sz="2600" dirty="0" err="1">
                <a:latin typeface="Arial"/>
                <a:ea typeface="Arial"/>
                <a:cs typeface="Arial"/>
                <a:sym typeface="Arial"/>
              </a:rPr>
              <a:t>hướng</a:t>
            </a:r>
            <a:r>
              <a:rPr lang="en-US" sz="2600" dirty="0">
                <a:latin typeface="Arial"/>
                <a:ea typeface="Arial"/>
                <a:cs typeface="Arial"/>
                <a:sym typeface="Arial"/>
              </a:rPr>
              <a:t> </a:t>
            </a:r>
            <a:r>
              <a:rPr lang="en-US" sz="2600" dirty="0" err="1">
                <a:latin typeface="Arial"/>
                <a:ea typeface="Arial"/>
                <a:cs typeface="Arial"/>
                <a:sym typeface="Arial"/>
              </a:rPr>
              <a:t>đến</a:t>
            </a:r>
            <a:r>
              <a:rPr lang="en-US" sz="2600" dirty="0">
                <a:latin typeface="Arial"/>
                <a:ea typeface="Arial"/>
                <a:cs typeface="Arial"/>
                <a:sym typeface="Arial"/>
              </a:rPr>
              <a:t> </a:t>
            </a:r>
            <a:r>
              <a:rPr lang="en-US" sz="2600" dirty="0" err="1">
                <a:latin typeface="Arial"/>
                <a:ea typeface="Arial"/>
                <a:cs typeface="Arial"/>
                <a:sym typeface="Arial"/>
              </a:rPr>
              <a:t>mục</a:t>
            </a:r>
            <a:r>
              <a:rPr lang="en-US" sz="2600" dirty="0">
                <a:latin typeface="Arial"/>
                <a:ea typeface="Arial"/>
                <a:cs typeface="Arial"/>
                <a:sym typeface="Arial"/>
              </a:rPr>
              <a:t> </a:t>
            </a:r>
            <a:r>
              <a:rPr lang="en-US" sz="2600" dirty="0" err="1">
                <a:latin typeface="Arial"/>
                <a:ea typeface="Arial"/>
                <a:cs typeface="Arial"/>
                <a:sym typeface="Arial"/>
              </a:rPr>
              <a:t>tiêu</a:t>
            </a:r>
            <a:r>
              <a:rPr lang="en-US" sz="2600" dirty="0">
                <a:latin typeface="Arial"/>
                <a:ea typeface="Arial"/>
                <a:cs typeface="Arial"/>
                <a:sym typeface="Arial"/>
              </a:rPr>
              <a:t>.</a:t>
            </a:r>
            <a:endParaRPr sz="2600" dirty="0">
              <a:latin typeface="Arial"/>
              <a:ea typeface="Arial"/>
              <a:cs typeface="Arial"/>
              <a:sym typeface="Arial"/>
            </a:endParaRPr>
          </a:p>
          <a:p>
            <a:pPr marL="685800" lvl="1" indent="-76200" algn="l" rtl="0">
              <a:lnSpc>
                <a:spcPct val="90000"/>
              </a:lnSpc>
              <a:spcBef>
                <a:spcPts val="500"/>
              </a:spcBef>
              <a:spcAft>
                <a:spcPts val="0"/>
              </a:spcAft>
              <a:buClr>
                <a:schemeClr val="dk1"/>
              </a:buClr>
              <a:buSzPts val="2400"/>
              <a:buNone/>
            </a:pPr>
            <a:endParaRPr sz="2400" dirty="0">
              <a:latin typeface="Arial"/>
              <a:ea typeface="Arial"/>
              <a:cs typeface="Arial"/>
              <a:sym typeface="Arial"/>
            </a:endParaRPr>
          </a:p>
        </p:txBody>
      </p:sp>
      <p:pic>
        <p:nvPicPr>
          <p:cNvPr id="2" name="Picture 1">
            <a:extLst>
              <a:ext uri="{FF2B5EF4-FFF2-40B4-BE49-F238E27FC236}">
                <a16:creationId xmlns:a16="http://schemas.microsoft.com/office/drawing/2014/main" id="{731445CC-DC79-338B-4C6D-4AD266B0BBC8}"/>
              </a:ext>
            </a:extLst>
          </p:cNvPr>
          <p:cNvPicPr>
            <a:picLocks noChangeAspect="1"/>
          </p:cNvPicPr>
          <p:nvPr/>
        </p:nvPicPr>
        <p:blipFill>
          <a:blip r:embed="rId3"/>
          <a:stretch>
            <a:fillRect/>
          </a:stretch>
        </p:blipFill>
        <p:spPr>
          <a:xfrm>
            <a:off x="7538283" y="947525"/>
            <a:ext cx="3837529" cy="5336281"/>
          </a:xfrm>
          <a:prstGeom prst="rect">
            <a:avLst/>
          </a:prstGeom>
        </p:spPr>
      </p:pic>
    </p:spTree>
    <p:extLst>
      <p:ext uri="{BB962C8B-B14F-4D97-AF65-F5344CB8AC3E}">
        <p14:creationId xmlns:p14="http://schemas.microsoft.com/office/powerpoint/2010/main" val="2312931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24"/>
          <p:cNvSpPr txBox="1">
            <a:spLocks noGrp="1"/>
          </p:cNvSpPr>
          <p:nvPr>
            <p:ph type="title"/>
          </p:nvPr>
        </p:nvSpPr>
        <p:spPr>
          <a:xfrm>
            <a:off x="430826" y="933061"/>
            <a:ext cx="6893518" cy="7109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3600"/>
              <a:buFont typeface="Times New Roman"/>
              <a:buNone/>
            </a:pPr>
            <a:r>
              <a:rPr lang="en-US" sz="3600" b="1">
                <a:solidFill>
                  <a:srgbClr val="0070C0"/>
                </a:solidFill>
                <a:latin typeface="Times New Roman"/>
                <a:ea typeface="Times New Roman"/>
                <a:cs typeface="Times New Roman"/>
                <a:sym typeface="Times New Roman"/>
              </a:rPr>
              <a:t>ƯU ĐIỂM KHI SỬ DỤNG SÁCH</a:t>
            </a:r>
            <a:endParaRPr sz="3600"/>
          </a:p>
        </p:txBody>
      </p:sp>
      <p:grpSp>
        <p:nvGrpSpPr>
          <p:cNvPr id="551" name="Google Shape;551;p24"/>
          <p:cNvGrpSpPr/>
          <p:nvPr/>
        </p:nvGrpSpPr>
        <p:grpSpPr>
          <a:xfrm>
            <a:off x="642389" y="933061"/>
            <a:ext cx="10890114" cy="5579704"/>
            <a:chOff x="132" y="0"/>
            <a:chExt cx="10890114" cy="5579704"/>
          </a:xfrm>
        </p:grpSpPr>
        <p:sp>
          <p:nvSpPr>
            <p:cNvPr id="552" name="Google Shape;552;p24"/>
            <p:cNvSpPr/>
            <p:nvPr/>
          </p:nvSpPr>
          <p:spPr>
            <a:xfrm>
              <a:off x="816778" y="0"/>
              <a:ext cx="9256823" cy="5579704"/>
            </a:xfrm>
            <a:prstGeom prst="rightArrow">
              <a:avLst>
                <a:gd name="adj1" fmla="val 50000"/>
                <a:gd name="adj2" fmla="val 50000"/>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4"/>
            <p:cNvSpPr/>
            <p:nvPr/>
          </p:nvSpPr>
          <p:spPr>
            <a:xfrm>
              <a:off x="132" y="1673911"/>
              <a:ext cx="1593675" cy="2231882"/>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4"/>
            <p:cNvSpPr txBox="1"/>
            <p:nvPr/>
          </p:nvSpPr>
          <p:spPr>
            <a:xfrm>
              <a:off x="77929"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Học sinh dễ thực hiện</a:t>
              </a:r>
              <a:endParaRPr sz="1800">
                <a:solidFill>
                  <a:schemeClr val="lt1"/>
                </a:solidFill>
                <a:latin typeface="Calibri"/>
                <a:ea typeface="Calibri"/>
                <a:cs typeface="Calibri"/>
                <a:sym typeface="Calibri"/>
              </a:endParaRPr>
            </a:p>
          </p:txBody>
        </p:sp>
        <p:sp>
          <p:nvSpPr>
            <p:cNvPr id="555" name="Google Shape;555;p24"/>
            <p:cNvSpPr/>
            <p:nvPr/>
          </p:nvSpPr>
          <p:spPr>
            <a:xfrm>
              <a:off x="1859420" y="1673911"/>
              <a:ext cx="1593675" cy="2231882"/>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4"/>
            <p:cNvSpPr txBox="1"/>
            <p:nvPr/>
          </p:nvSpPr>
          <p:spPr>
            <a:xfrm>
              <a:off x="1937217"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Giáo viên dễ dàng tổ chức hoạt động</a:t>
              </a:r>
              <a:endParaRPr sz="1800">
                <a:solidFill>
                  <a:schemeClr val="lt1"/>
                </a:solidFill>
                <a:latin typeface="Calibri"/>
                <a:ea typeface="Calibri"/>
                <a:cs typeface="Calibri"/>
                <a:sym typeface="Calibri"/>
              </a:endParaRPr>
            </a:p>
          </p:txBody>
        </p:sp>
        <p:sp>
          <p:nvSpPr>
            <p:cNvPr id="557" name="Google Shape;557;p24"/>
            <p:cNvSpPr/>
            <p:nvPr/>
          </p:nvSpPr>
          <p:spPr>
            <a:xfrm>
              <a:off x="3718708" y="1673911"/>
              <a:ext cx="1593675" cy="2231882"/>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4"/>
            <p:cNvSpPr txBox="1"/>
            <p:nvPr/>
          </p:nvSpPr>
          <p:spPr>
            <a:xfrm>
              <a:off x="3796505"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Giáo viên tìm thấy “chìa khoá” để giải quyết nhiều vấn đề khác nhau</a:t>
              </a:r>
              <a:endParaRPr sz="1800">
                <a:solidFill>
                  <a:schemeClr val="lt1"/>
                </a:solidFill>
                <a:latin typeface="Calibri"/>
                <a:ea typeface="Calibri"/>
                <a:cs typeface="Calibri"/>
                <a:sym typeface="Calibri"/>
              </a:endParaRPr>
            </a:p>
          </p:txBody>
        </p:sp>
        <p:sp>
          <p:nvSpPr>
            <p:cNvPr id="559" name="Google Shape;559;p24"/>
            <p:cNvSpPr/>
            <p:nvPr/>
          </p:nvSpPr>
          <p:spPr>
            <a:xfrm>
              <a:off x="5577996" y="1673911"/>
              <a:ext cx="1593675" cy="2231882"/>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4"/>
            <p:cNvSpPr txBox="1"/>
            <p:nvPr/>
          </p:nvSpPr>
          <p:spPr>
            <a:xfrm>
              <a:off x="5655793"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Phụ huynh và cộng đồng tìm thấy vị trí của mình trong giáo dục con trẻ</a:t>
              </a:r>
              <a:endParaRPr sz="1800">
                <a:solidFill>
                  <a:schemeClr val="lt1"/>
                </a:solidFill>
                <a:latin typeface="Calibri"/>
                <a:ea typeface="Calibri"/>
                <a:cs typeface="Calibri"/>
                <a:sym typeface="Calibri"/>
              </a:endParaRPr>
            </a:p>
          </p:txBody>
        </p:sp>
        <p:sp>
          <p:nvSpPr>
            <p:cNvPr id="561" name="Google Shape;561;p24"/>
            <p:cNvSpPr/>
            <p:nvPr/>
          </p:nvSpPr>
          <p:spPr>
            <a:xfrm>
              <a:off x="7437284" y="1673911"/>
              <a:ext cx="1593675" cy="2231882"/>
            </a:xfrm>
            <a:prstGeom prst="roundRect">
              <a:avLst>
                <a:gd name="adj" fmla="val 16667"/>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4"/>
            <p:cNvSpPr txBox="1"/>
            <p:nvPr/>
          </p:nvSpPr>
          <p:spPr>
            <a:xfrm>
              <a:off x="7515081"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Giúp giáo viên sử dụng hiệu quả thời gian trên lớp học</a:t>
              </a:r>
              <a:endParaRPr sz="1800">
                <a:solidFill>
                  <a:schemeClr val="lt1"/>
                </a:solidFill>
                <a:latin typeface="Calibri"/>
                <a:ea typeface="Calibri"/>
                <a:cs typeface="Calibri"/>
                <a:sym typeface="Calibri"/>
              </a:endParaRPr>
            </a:p>
          </p:txBody>
        </p:sp>
        <p:sp>
          <p:nvSpPr>
            <p:cNvPr id="563" name="Google Shape;563;p24"/>
            <p:cNvSpPr/>
            <p:nvPr/>
          </p:nvSpPr>
          <p:spPr>
            <a:xfrm>
              <a:off x="9296571" y="1673911"/>
              <a:ext cx="1593675" cy="2231882"/>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4"/>
            <p:cNvSpPr txBox="1"/>
            <p:nvPr/>
          </p:nvSpPr>
          <p:spPr>
            <a:xfrm>
              <a:off x="9374368"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Giáo viên tìm thấy sự đa dạng về hình thức và phương pháp tổ chức hoạt động trải nghiệm</a:t>
              </a:r>
              <a:endParaRPr sz="1800">
                <a:solidFill>
                  <a:schemeClr val="lt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g113ac30190f_0_550"/>
          <p:cNvSpPr txBox="1"/>
          <p:nvPr/>
        </p:nvSpPr>
        <p:spPr>
          <a:xfrm>
            <a:off x="1167839" y="1101773"/>
            <a:ext cx="9718500" cy="66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732" b="1" dirty="0" err="1">
                <a:solidFill>
                  <a:srgbClr val="00B050"/>
                </a:solidFill>
                <a:latin typeface="Arial" panose="020B0604020202020204" pitchFamily="34" charset="0"/>
                <a:ea typeface="Calibri"/>
                <a:cs typeface="Arial" panose="020B0604020202020204" pitchFamily="34" charset="0"/>
                <a:sym typeface="Calibri"/>
              </a:rPr>
              <a:t>Cấu</a:t>
            </a:r>
            <a:r>
              <a:rPr lang="en-US" sz="3732" b="1" dirty="0">
                <a:solidFill>
                  <a:srgbClr val="00B050"/>
                </a:solidFill>
                <a:latin typeface="Arial" panose="020B0604020202020204" pitchFamily="34" charset="0"/>
                <a:ea typeface="Calibri"/>
                <a:cs typeface="Arial" panose="020B0604020202020204" pitchFamily="34" charset="0"/>
                <a:sym typeface="Calibri"/>
              </a:rPr>
              <a:t> </a:t>
            </a:r>
            <a:r>
              <a:rPr lang="en-US" sz="3732" b="1" dirty="0" err="1">
                <a:solidFill>
                  <a:srgbClr val="00B050"/>
                </a:solidFill>
                <a:latin typeface="Arial" panose="020B0604020202020204" pitchFamily="34" charset="0"/>
                <a:ea typeface="Calibri"/>
                <a:cs typeface="Arial" panose="020B0604020202020204" pitchFamily="34" charset="0"/>
                <a:sym typeface="Calibri"/>
              </a:rPr>
              <a:t>trúc</a:t>
            </a:r>
            <a:r>
              <a:rPr lang="en-US" sz="3732" b="1" dirty="0">
                <a:solidFill>
                  <a:srgbClr val="00B050"/>
                </a:solidFill>
                <a:latin typeface="Arial" panose="020B0604020202020204" pitchFamily="34" charset="0"/>
                <a:ea typeface="Calibri"/>
                <a:cs typeface="Arial" panose="020B0604020202020204" pitchFamily="34" charset="0"/>
                <a:sym typeface="Calibri"/>
              </a:rPr>
              <a:t> </a:t>
            </a:r>
            <a:r>
              <a:rPr lang="en-US" sz="3732" b="1" dirty="0" err="1">
                <a:solidFill>
                  <a:srgbClr val="00B050"/>
                </a:solidFill>
                <a:latin typeface="Arial" panose="020B0604020202020204" pitchFamily="34" charset="0"/>
                <a:ea typeface="Calibri"/>
                <a:cs typeface="Arial" panose="020B0604020202020204" pitchFamily="34" charset="0"/>
                <a:sym typeface="Calibri"/>
              </a:rPr>
              <a:t>sách</a:t>
            </a:r>
            <a:r>
              <a:rPr lang="en-US" sz="3732" b="1" dirty="0">
                <a:solidFill>
                  <a:srgbClr val="00B050"/>
                </a:solidFill>
                <a:latin typeface="Arial" panose="020B0604020202020204" pitchFamily="34" charset="0"/>
                <a:ea typeface="Calibri"/>
                <a:cs typeface="Arial" panose="020B0604020202020204" pitchFamily="34" charset="0"/>
                <a:sym typeface="Calibri"/>
              </a:rPr>
              <a:t> </a:t>
            </a:r>
            <a:r>
              <a:rPr lang="en-US" sz="3732" b="1" dirty="0" err="1">
                <a:solidFill>
                  <a:srgbClr val="00B050"/>
                </a:solidFill>
                <a:latin typeface="Arial" panose="020B0604020202020204" pitchFamily="34" charset="0"/>
                <a:ea typeface="Calibri"/>
                <a:cs typeface="Arial" panose="020B0604020202020204" pitchFamily="34" charset="0"/>
                <a:sym typeface="Calibri"/>
              </a:rPr>
              <a:t>giáo</a:t>
            </a:r>
            <a:r>
              <a:rPr lang="en-US" sz="3732" b="1" dirty="0">
                <a:solidFill>
                  <a:srgbClr val="00B050"/>
                </a:solidFill>
                <a:latin typeface="Arial" panose="020B0604020202020204" pitchFamily="34" charset="0"/>
                <a:ea typeface="Calibri"/>
                <a:cs typeface="Arial" panose="020B0604020202020204" pitchFamily="34" charset="0"/>
                <a:sym typeface="Calibri"/>
              </a:rPr>
              <a:t> </a:t>
            </a:r>
            <a:r>
              <a:rPr lang="en-US" sz="3732" b="1" dirty="0" err="1">
                <a:solidFill>
                  <a:srgbClr val="00B050"/>
                </a:solidFill>
                <a:latin typeface="Arial" panose="020B0604020202020204" pitchFamily="34" charset="0"/>
                <a:ea typeface="Calibri"/>
                <a:cs typeface="Arial" panose="020B0604020202020204" pitchFamily="34" charset="0"/>
                <a:sym typeface="Calibri"/>
              </a:rPr>
              <a:t>viên</a:t>
            </a:r>
            <a:endParaRPr sz="4266" b="1" dirty="0">
              <a:solidFill>
                <a:srgbClr val="00B050"/>
              </a:solidFill>
              <a:latin typeface="Arial" panose="020B0604020202020204" pitchFamily="34" charset="0"/>
              <a:ea typeface="Calibri"/>
              <a:cs typeface="Arial" panose="020B0604020202020204" pitchFamily="34" charset="0"/>
              <a:sym typeface="Calibri"/>
            </a:endParaRPr>
          </a:p>
        </p:txBody>
      </p:sp>
      <p:grpSp>
        <p:nvGrpSpPr>
          <p:cNvPr id="689" name="Google Shape;689;g113ac30190f_0_550"/>
          <p:cNvGrpSpPr/>
          <p:nvPr/>
        </p:nvGrpSpPr>
        <p:grpSpPr>
          <a:xfrm>
            <a:off x="613086" y="1794839"/>
            <a:ext cx="10967904" cy="4249345"/>
            <a:chOff x="2056" y="2137"/>
            <a:chExt cx="10967904" cy="4249345"/>
          </a:xfrm>
        </p:grpSpPr>
        <p:sp>
          <p:nvSpPr>
            <p:cNvPr id="690" name="Google Shape;690;g113ac30190f_0_550"/>
            <p:cNvSpPr/>
            <p:nvPr/>
          </p:nvSpPr>
          <p:spPr>
            <a:xfrm>
              <a:off x="2056" y="2137"/>
              <a:ext cx="2500200" cy="2116500"/>
            </a:xfrm>
            <a:prstGeom prst="roundRect">
              <a:avLst>
                <a:gd name="adj" fmla="val 10000"/>
              </a:avLst>
            </a:prstGeom>
            <a:gradFill>
              <a:gsLst>
                <a:gs pos="0">
                  <a:srgbClr val="F08B54"/>
                </a:gs>
                <a:gs pos="50000">
                  <a:srgbClr val="F67A26"/>
                </a:gs>
                <a:gs pos="100000">
                  <a:srgbClr val="E36A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g113ac30190f_0_550"/>
            <p:cNvSpPr txBox="1"/>
            <p:nvPr/>
          </p:nvSpPr>
          <p:spPr>
            <a:xfrm>
              <a:off x="64048" y="64129"/>
              <a:ext cx="2376300" cy="1992600"/>
            </a:xfrm>
            <a:prstGeom prst="rect">
              <a:avLst/>
            </a:prstGeom>
            <a:noFill/>
            <a:ln>
              <a:noFill/>
            </a:ln>
          </p:spPr>
          <p:txBody>
            <a:bodyPr spcFirstLastPara="1" wrap="square" lIns="68575" tIns="68575" rIns="68575" bIns="68575" anchor="ctr" anchorCtr="0">
              <a:noAutofit/>
            </a:bodyPr>
            <a:lstStyle/>
            <a:p>
              <a:pPr marL="0" marR="0" lvl="0" indent="0" algn="ctr" rtl="0">
                <a:spcBef>
                  <a:spcPts val="0"/>
                </a:spcBef>
                <a:spcAft>
                  <a:spcPts val="0"/>
                </a:spcAft>
                <a:buNone/>
              </a:pPr>
              <a:r>
                <a:rPr lang="en-US" sz="1800" b="1" dirty="0" err="1">
                  <a:solidFill>
                    <a:schemeClr val="lt1"/>
                  </a:solidFill>
                  <a:latin typeface="Arial"/>
                  <a:ea typeface="Arial"/>
                  <a:cs typeface="Arial"/>
                  <a:sym typeface="Arial"/>
                </a:rPr>
                <a:t>PHẦN</a:t>
              </a:r>
              <a:r>
                <a:rPr lang="en-US" sz="1800" b="1" dirty="0">
                  <a:solidFill>
                    <a:schemeClr val="lt1"/>
                  </a:solidFill>
                  <a:latin typeface="Arial"/>
                  <a:ea typeface="Arial"/>
                  <a:cs typeface="Arial"/>
                  <a:sym typeface="Arial"/>
                </a:rPr>
                <a:t> 1: </a:t>
              </a:r>
              <a:endParaRPr sz="1800" b="1" dirty="0">
                <a:solidFill>
                  <a:schemeClr val="lt1"/>
                </a:solidFill>
                <a:latin typeface="Arial"/>
                <a:ea typeface="Arial"/>
                <a:cs typeface="Arial"/>
                <a:sym typeface="Arial"/>
              </a:endParaRPr>
            </a:p>
            <a:p>
              <a:pPr marL="0" marR="0" lvl="0" indent="0" algn="ctr" rtl="0">
                <a:spcBef>
                  <a:spcPts val="630"/>
                </a:spcBef>
                <a:spcAft>
                  <a:spcPts val="0"/>
                </a:spcAft>
                <a:buNone/>
              </a:pPr>
              <a:r>
                <a:rPr lang="en-US" sz="1800" b="1" dirty="0">
                  <a:solidFill>
                    <a:schemeClr val="lt1"/>
                  </a:solidFill>
                  <a:latin typeface="Arial"/>
                  <a:ea typeface="Arial"/>
                  <a:cs typeface="Arial"/>
                  <a:sym typeface="Arial"/>
                </a:rPr>
                <a:t>GIỚI THIỆU CHƯƠNG TRÌNH      HOẠT ĐỘNG      TRẢI NGHIỆM, HƯỚNG NGHIỆP 12</a:t>
              </a:r>
              <a:endParaRPr sz="1800" b="1" dirty="0">
                <a:solidFill>
                  <a:schemeClr val="lt1"/>
                </a:solidFill>
                <a:latin typeface="Arial"/>
                <a:ea typeface="Arial"/>
                <a:cs typeface="Arial"/>
                <a:sym typeface="Arial"/>
              </a:endParaRPr>
            </a:p>
          </p:txBody>
        </p:sp>
        <p:sp>
          <p:nvSpPr>
            <p:cNvPr id="692" name="Google Shape;692;g113ac30190f_0_550"/>
            <p:cNvSpPr/>
            <p:nvPr/>
          </p:nvSpPr>
          <p:spPr>
            <a:xfrm>
              <a:off x="2812287" y="2137"/>
              <a:ext cx="3249300" cy="2116500"/>
            </a:xfrm>
            <a:prstGeom prst="roundRect">
              <a:avLst>
                <a:gd name="adj" fmla="val 10000"/>
              </a:avLst>
            </a:prstGeom>
            <a:gradFill>
              <a:gsLst>
                <a:gs pos="0">
                  <a:srgbClr val="F08B54"/>
                </a:gs>
                <a:gs pos="50000">
                  <a:srgbClr val="F67A26"/>
                </a:gs>
                <a:gs pos="100000">
                  <a:srgbClr val="E36A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g113ac30190f_0_550"/>
            <p:cNvSpPr txBox="1"/>
            <p:nvPr/>
          </p:nvSpPr>
          <p:spPr>
            <a:xfrm>
              <a:off x="2874279" y="64129"/>
              <a:ext cx="3125400" cy="1992600"/>
            </a:xfrm>
            <a:prstGeom prst="rect">
              <a:avLst/>
            </a:prstGeom>
            <a:noFill/>
            <a:ln>
              <a:noFill/>
            </a:ln>
          </p:spPr>
          <p:txBody>
            <a:bodyPr spcFirstLastPara="1" wrap="square" lIns="76200" tIns="76200" rIns="76200" bIns="76200" anchor="ctr" anchorCtr="0">
              <a:noAutofit/>
            </a:bodyPr>
            <a:lstStyle/>
            <a:p>
              <a:pPr marL="0" marR="0" lvl="0" indent="0" algn="ctr" rtl="0">
                <a:spcBef>
                  <a:spcPts val="0"/>
                </a:spcBef>
                <a:spcAft>
                  <a:spcPts val="0"/>
                </a:spcAft>
                <a:buNone/>
              </a:pPr>
              <a:r>
                <a:rPr lang="en-US" sz="2000" b="1" dirty="0">
                  <a:solidFill>
                    <a:schemeClr val="lt1"/>
                  </a:solidFill>
                  <a:latin typeface="Arial"/>
                  <a:ea typeface="Arial"/>
                  <a:cs typeface="Arial"/>
                  <a:sym typeface="Arial"/>
                </a:rPr>
                <a:t>PHẦN 2: </a:t>
              </a:r>
              <a:endParaRPr sz="2000" b="1" dirty="0">
                <a:solidFill>
                  <a:schemeClr val="lt1"/>
                </a:solidFill>
                <a:latin typeface="Arial"/>
                <a:ea typeface="Arial"/>
                <a:cs typeface="Arial"/>
                <a:sym typeface="Arial"/>
              </a:endParaRPr>
            </a:p>
            <a:p>
              <a:pPr marL="0" marR="0" lvl="0" indent="0" algn="ctr" rtl="0">
                <a:spcBef>
                  <a:spcPts val="700"/>
                </a:spcBef>
                <a:spcAft>
                  <a:spcPts val="0"/>
                </a:spcAft>
                <a:buNone/>
              </a:pPr>
              <a:r>
                <a:rPr lang="en-US" sz="1800" b="1" dirty="0">
                  <a:solidFill>
                    <a:schemeClr val="lt1"/>
                  </a:solidFill>
                  <a:latin typeface="Arial"/>
                  <a:ea typeface="Arial"/>
                  <a:cs typeface="Arial"/>
                  <a:sym typeface="Arial"/>
                </a:rPr>
                <a:t>HƯỚNG DẪN TỔ CHỨC CÁC LOẠI HOẠT ĐỘNG</a:t>
              </a:r>
              <a:endParaRPr sz="1800" dirty="0">
                <a:solidFill>
                  <a:schemeClr val="lt1"/>
                </a:solidFill>
                <a:latin typeface="Arial"/>
                <a:ea typeface="Arial"/>
                <a:cs typeface="Arial"/>
                <a:sym typeface="Arial"/>
              </a:endParaRPr>
            </a:p>
          </p:txBody>
        </p:sp>
        <p:sp>
          <p:nvSpPr>
            <p:cNvPr id="698" name="Google Shape;698;g113ac30190f_0_550"/>
            <p:cNvSpPr/>
            <p:nvPr/>
          </p:nvSpPr>
          <p:spPr>
            <a:xfrm>
              <a:off x="6373660" y="10985"/>
              <a:ext cx="4596300" cy="2116500"/>
            </a:xfrm>
            <a:prstGeom prst="roundRect">
              <a:avLst>
                <a:gd name="adj" fmla="val 10000"/>
              </a:avLst>
            </a:prstGeom>
            <a:gradFill>
              <a:gsLst>
                <a:gs pos="0">
                  <a:srgbClr val="F08B54"/>
                </a:gs>
                <a:gs pos="50000">
                  <a:srgbClr val="F67A26"/>
                </a:gs>
                <a:gs pos="100000">
                  <a:srgbClr val="E36A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g113ac30190f_0_550"/>
            <p:cNvSpPr txBox="1"/>
            <p:nvPr/>
          </p:nvSpPr>
          <p:spPr>
            <a:xfrm>
              <a:off x="6435652" y="72977"/>
              <a:ext cx="4472400" cy="1992600"/>
            </a:xfrm>
            <a:prstGeom prst="rect">
              <a:avLst/>
            </a:prstGeom>
            <a:noFill/>
            <a:ln>
              <a:noFill/>
            </a:ln>
          </p:spPr>
          <p:txBody>
            <a:bodyPr spcFirstLastPara="1" wrap="square" lIns="68575" tIns="68575" rIns="68575" bIns="68575"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PHẦN 3: </a:t>
              </a:r>
              <a:endParaRPr sz="1800" b="1">
                <a:solidFill>
                  <a:schemeClr val="lt1"/>
                </a:solidFill>
                <a:latin typeface="Arial"/>
                <a:ea typeface="Arial"/>
                <a:cs typeface="Arial"/>
                <a:sym typeface="Arial"/>
              </a:endParaRPr>
            </a:p>
            <a:p>
              <a:pPr marL="0" marR="0" lvl="0" indent="0" algn="ctr" rtl="0">
                <a:spcBef>
                  <a:spcPts val="630"/>
                </a:spcBef>
                <a:spcAft>
                  <a:spcPts val="0"/>
                </a:spcAft>
                <a:buNone/>
              </a:pPr>
              <a:r>
                <a:rPr lang="en-US" sz="1800" b="1">
                  <a:solidFill>
                    <a:schemeClr val="lt1"/>
                  </a:solidFill>
                  <a:latin typeface="Arial"/>
                  <a:ea typeface="Arial"/>
                  <a:cs typeface="Arial"/>
                  <a:sym typeface="Arial"/>
                </a:rPr>
                <a:t>HƯỚNG DẪN TỔ CHỨC                  HOẠT ĐỘNG GIÁO DỤC THEO CHỦ ĐỀ (TRẢI NGHIỆM THƯỜNG XUYÊN)</a:t>
              </a:r>
              <a:endParaRPr sz="1800">
                <a:solidFill>
                  <a:schemeClr val="lt1"/>
                </a:solidFill>
                <a:latin typeface="Arial"/>
                <a:ea typeface="Arial"/>
                <a:cs typeface="Arial"/>
                <a:sym typeface="Arial"/>
              </a:endParaRPr>
            </a:p>
          </p:txBody>
        </p:sp>
        <p:sp>
          <p:nvSpPr>
            <p:cNvPr id="700" name="Google Shape;700;g113ac30190f_0_550"/>
            <p:cNvSpPr/>
            <p:nvPr/>
          </p:nvSpPr>
          <p:spPr>
            <a:xfrm>
              <a:off x="7003701" y="2406072"/>
              <a:ext cx="1599000" cy="1845410"/>
            </a:xfrm>
            <a:prstGeom prst="roundRect">
              <a:avLst>
                <a:gd name="adj" fmla="val 10000"/>
              </a:avLst>
            </a:prstGeom>
            <a:gradFill>
              <a:gsLst>
                <a:gs pos="0">
                  <a:srgbClr val="FFC647"/>
                </a:gs>
                <a:gs pos="50000">
                  <a:srgbClr val="FFC600"/>
                </a:gs>
                <a:gs pos="100000">
                  <a:srgbClr val="E3B4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g113ac30190f_0_550"/>
            <p:cNvSpPr txBox="1"/>
            <p:nvPr/>
          </p:nvSpPr>
          <p:spPr>
            <a:xfrm>
              <a:off x="7050531" y="2452902"/>
              <a:ext cx="1505100" cy="1734572"/>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b="1">
                  <a:solidFill>
                    <a:schemeClr val="dk1"/>
                  </a:solidFill>
                  <a:latin typeface="Arial"/>
                  <a:ea typeface="Arial"/>
                  <a:cs typeface="Arial"/>
                  <a:sym typeface="Arial"/>
                </a:rPr>
                <a:t>Hướng dẫn chung</a:t>
              </a:r>
              <a:endParaRPr sz="1500" b="1">
                <a:solidFill>
                  <a:schemeClr val="dk1"/>
                </a:solidFill>
                <a:latin typeface="Arial"/>
                <a:ea typeface="Arial"/>
                <a:cs typeface="Arial"/>
                <a:sym typeface="Arial"/>
              </a:endParaRPr>
            </a:p>
          </p:txBody>
        </p:sp>
        <p:sp>
          <p:nvSpPr>
            <p:cNvPr id="702" name="Google Shape;702;g113ac30190f_0_550"/>
            <p:cNvSpPr/>
            <p:nvPr/>
          </p:nvSpPr>
          <p:spPr>
            <a:xfrm>
              <a:off x="8736899" y="2406072"/>
              <a:ext cx="1599000" cy="1845410"/>
            </a:xfrm>
            <a:prstGeom prst="roundRect">
              <a:avLst>
                <a:gd name="adj" fmla="val 10000"/>
              </a:avLst>
            </a:prstGeom>
            <a:gradFill>
              <a:gsLst>
                <a:gs pos="0">
                  <a:srgbClr val="FFC647"/>
                </a:gs>
                <a:gs pos="50000">
                  <a:srgbClr val="FFC600"/>
                </a:gs>
                <a:gs pos="100000">
                  <a:srgbClr val="E3B4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g113ac30190f_0_550"/>
            <p:cNvSpPr txBox="1"/>
            <p:nvPr/>
          </p:nvSpPr>
          <p:spPr>
            <a:xfrm>
              <a:off x="8783729" y="2452902"/>
              <a:ext cx="1505100" cy="179858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b="1">
                  <a:solidFill>
                    <a:schemeClr val="dk1"/>
                  </a:solidFill>
                  <a:latin typeface="Arial"/>
                  <a:ea typeface="Arial"/>
                  <a:cs typeface="Arial"/>
                  <a:sym typeface="Arial"/>
                </a:rPr>
                <a:t>Hướng dẫn</a:t>
              </a:r>
              <a:endParaRPr sz="1500" b="1">
                <a:solidFill>
                  <a:schemeClr val="dk1"/>
                </a:solidFill>
                <a:latin typeface="Arial"/>
                <a:ea typeface="Arial"/>
                <a:cs typeface="Arial"/>
                <a:sym typeface="Arial"/>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thực hiện </a:t>
              </a:r>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các chủ đề </a:t>
              </a:r>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trải nghiệm</a:t>
              </a:r>
              <a:endParaRPr sz="1500" b="1">
                <a:solidFill>
                  <a:schemeClr val="dk1"/>
                </a:solidFill>
                <a:latin typeface="Arial"/>
                <a:ea typeface="Arial"/>
                <a:cs typeface="Arial"/>
                <a:sym typeface="Arial"/>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thường xuyên </a:t>
              </a:r>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(9 chủ đề)</a:t>
              </a:r>
              <a:endParaRPr sz="1500" b="1">
                <a:solidFill>
                  <a:schemeClr val="dk1"/>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0"/>
          <p:cNvSpPr txBox="1">
            <a:spLocks noGrp="1"/>
          </p:cNvSpPr>
          <p:nvPr>
            <p:ph type="title"/>
          </p:nvPr>
        </p:nvSpPr>
        <p:spPr>
          <a:xfrm>
            <a:off x="3029338" y="2629677"/>
            <a:ext cx="8801877" cy="14132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a:t>Đánh giá kết quả giáo dục trong </a:t>
            </a:r>
            <a:br>
              <a:rPr lang="en-US" sz="4000" b="1"/>
            </a:br>
            <a:r>
              <a:rPr lang="en-US" sz="4000" b="1"/>
              <a:t>Hoạt động trải nghiệm, hướng nghiệp</a:t>
            </a:r>
            <a:endParaRPr sz="4000" b="1"/>
          </a:p>
        </p:txBody>
      </p:sp>
      <p:pic>
        <p:nvPicPr>
          <p:cNvPr id="334" name="Google Shape;334;p10"/>
          <p:cNvPicPr preferRelativeResize="0"/>
          <p:nvPr/>
        </p:nvPicPr>
        <p:blipFill rotWithShape="1">
          <a:blip r:embed="rId3">
            <a:alphaModFix/>
          </a:blip>
          <a:srcRect/>
          <a:stretch/>
        </p:blipFill>
        <p:spPr>
          <a:xfrm>
            <a:off x="48013" y="1959937"/>
            <a:ext cx="2981325" cy="2752725"/>
          </a:xfrm>
          <a:prstGeom prst="rect">
            <a:avLst/>
          </a:prstGeom>
          <a:noFill/>
          <a:ln>
            <a:noFill/>
          </a:ln>
        </p:spPr>
      </p:pic>
    </p:spTree>
    <p:extLst>
      <p:ext uri="{BB962C8B-B14F-4D97-AF65-F5344CB8AC3E}">
        <p14:creationId xmlns:p14="http://schemas.microsoft.com/office/powerpoint/2010/main" val="174045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1"/>
          <p:cNvSpPr txBox="1">
            <a:spLocks noGrp="1"/>
          </p:cNvSpPr>
          <p:nvPr>
            <p:ph type="title"/>
          </p:nvPr>
        </p:nvSpPr>
        <p:spPr>
          <a:xfrm>
            <a:off x="857092" y="774441"/>
            <a:ext cx="9143538" cy="609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a:t>Nội dung đánh giá </a:t>
            </a:r>
            <a:endParaRPr b="1"/>
          </a:p>
        </p:txBody>
      </p:sp>
      <p:grpSp>
        <p:nvGrpSpPr>
          <p:cNvPr id="340" name="Google Shape;340;p11"/>
          <p:cNvGrpSpPr/>
          <p:nvPr/>
        </p:nvGrpSpPr>
        <p:grpSpPr>
          <a:xfrm>
            <a:off x="967867" y="1297871"/>
            <a:ext cx="10637264" cy="4795657"/>
            <a:chOff x="358267" y="2471"/>
            <a:chExt cx="10637264" cy="4795657"/>
          </a:xfrm>
        </p:grpSpPr>
        <p:sp>
          <p:nvSpPr>
            <p:cNvPr id="341" name="Google Shape;341;p11"/>
            <p:cNvSpPr/>
            <p:nvPr/>
          </p:nvSpPr>
          <p:spPr>
            <a:xfrm>
              <a:off x="358267" y="895685"/>
              <a:ext cx="2678966" cy="316852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1"/>
            <p:cNvSpPr txBox="1"/>
            <p:nvPr/>
          </p:nvSpPr>
          <p:spPr>
            <a:xfrm>
              <a:off x="436731" y="974149"/>
              <a:ext cx="2522038" cy="3011592"/>
            </a:xfrm>
            <a:prstGeom prst="rect">
              <a:avLst/>
            </a:prstGeom>
            <a:noFill/>
            <a:ln>
              <a:noFill/>
            </a:ln>
          </p:spPr>
          <p:txBody>
            <a:bodyPr spcFirstLastPara="1" wrap="square" lIns="11425" tIns="11425" rIns="11425" bIns="11425" anchor="ctr" anchorCtr="0">
              <a:noAutofit/>
            </a:bodyPr>
            <a:lstStyle/>
            <a:p>
              <a:pPr marL="0" marR="0" lvl="0" indent="0" algn="l" rtl="0">
                <a:lnSpc>
                  <a:spcPct val="90000"/>
                </a:lnSpc>
                <a:spcBef>
                  <a:spcPts val="0"/>
                </a:spcBef>
                <a:spcAft>
                  <a:spcPts val="0"/>
                </a:spcAft>
                <a:buNone/>
              </a:pPr>
              <a:r>
                <a:rPr lang="en-US" sz="1800" b="1" dirty="0" err="1">
                  <a:solidFill>
                    <a:schemeClr val="lt1"/>
                  </a:solidFill>
                  <a:latin typeface="Calibri"/>
                  <a:ea typeface="Calibri"/>
                  <a:cs typeface="Calibri"/>
                  <a:sym typeface="Calibri"/>
                </a:rPr>
                <a:t>Biểu</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hiện</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của</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phẩm</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chất</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và</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năng</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lực</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đã</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được</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xác</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định</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trong</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chương</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trình</a:t>
              </a:r>
              <a:r>
                <a:rPr lang="en-US" sz="1800" b="1" dirty="0">
                  <a:solidFill>
                    <a:schemeClr val="lt1"/>
                  </a:solidFill>
                  <a:latin typeface="Calibri"/>
                  <a:ea typeface="Calibri"/>
                  <a:cs typeface="Calibri"/>
                  <a:sym typeface="Calibri"/>
                </a:rPr>
                <a:t>:</a:t>
              </a:r>
              <a:endParaRPr sz="1800" b="1" dirty="0">
                <a:solidFill>
                  <a:schemeClr val="lt1"/>
                </a:solidFill>
                <a:latin typeface="Calibri"/>
                <a:ea typeface="Calibri"/>
                <a:cs typeface="Calibri"/>
                <a:sym typeface="Calibri"/>
              </a:endParaRPr>
            </a:p>
            <a:p>
              <a:pPr marL="0" marR="0" lvl="0" indent="0" algn="l" rtl="0">
                <a:lnSpc>
                  <a:spcPct val="90000"/>
                </a:lnSpc>
                <a:spcBef>
                  <a:spcPts val="630"/>
                </a:spcBef>
                <a:spcAft>
                  <a:spcPts val="0"/>
                </a:spcAft>
                <a:buNone/>
              </a:pP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Năng</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lực</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thích</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ứng</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với</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cuộc</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sống</a:t>
              </a:r>
              <a:r>
                <a:rPr lang="en-US" sz="1800" dirty="0">
                  <a:solidFill>
                    <a:schemeClr val="lt1"/>
                  </a:solidFill>
                  <a:latin typeface="Calibri"/>
                  <a:ea typeface="Calibri"/>
                  <a:cs typeface="Calibri"/>
                  <a:sym typeface="Calibri"/>
                </a:rPr>
                <a:t>, </a:t>
              </a:r>
              <a:endParaRPr sz="1800" dirty="0">
                <a:solidFill>
                  <a:schemeClr val="lt1"/>
                </a:solidFill>
                <a:latin typeface="Calibri"/>
                <a:ea typeface="Calibri"/>
                <a:cs typeface="Calibri"/>
                <a:sym typeface="Calibri"/>
              </a:endParaRPr>
            </a:p>
            <a:p>
              <a:pPr marL="0" marR="0" lvl="0" indent="0" algn="l" rtl="0">
                <a:lnSpc>
                  <a:spcPct val="90000"/>
                </a:lnSpc>
                <a:spcBef>
                  <a:spcPts val="630"/>
                </a:spcBef>
                <a:spcAft>
                  <a:spcPts val="0"/>
                </a:spcAft>
                <a:buNone/>
              </a:pP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Năng</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lực</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thiết</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kế</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và</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tổ</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chức</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hoạt</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động</a:t>
              </a:r>
              <a:r>
                <a:rPr lang="en-US" sz="1800" dirty="0">
                  <a:solidFill>
                    <a:schemeClr val="lt1"/>
                  </a:solidFill>
                  <a:latin typeface="Calibri"/>
                  <a:ea typeface="Calibri"/>
                  <a:cs typeface="Calibri"/>
                  <a:sym typeface="Calibri"/>
                </a:rPr>
                <a:t>, </a:t>
              </a:r>
              <a:endParaRPr sz="1800" dirty="0">
                <a:solidFill>
                  <a:schemeClr val="lt1"/>
                </a:solidFill>
                <a:latin typeface="Calibri"/>
                <a:ea typeface="Calibri"/>
                <a:cs typeface="Calibri"/>
                <a:sym typeface="Calibri"/>
              </a:endParaRPr>
            </a:p>
            <a:p>
              <a:pPr marL="0" marR="0" lvl="0" indent="0" algn="l" rtl="0">
                <a:lnSpc>
                  <a:spcPct val="90000"/>
                </a:lnSpc>
                <a:spcBef>
                  <a:spcPts val="630"/>
                </a:spcBef>
                <a:spcAft>
                  <a:spcPts val="0"/>
                </a:spcAft>
                <a:buNone/>
              </a:pP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Năng</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lực</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định</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hướng</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nghề</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nghiệp</a:t>
              </a:r>
              <a:r>
                <a:rPr lang="en-US" sz="1800" dirty="0">
                  <a:solidFill>
                    <a:schemeClr val="lt1"/>
                  </a:solidFill>
                  <a:latin typeface="Calibri"/>
                  <a:ea typeface="Calibri"/>
                  <a:cs typeface="Calibri"/>
                  <a:sym typeface="Calibri"/>
                </a:rPr>
                <a:t>. </a:t>
              </a:r>
              <a:endParaRPr sz="1800" dirty="0">
                <a:solidFill>
                  <a:schemeClr val="lt1"/>
                </a:solidFill>
                <a:latin typeface="Calibri"/>
                <a:ea typeface="Calibri"/>
                <a:cs typeface="Calibri"/>
                <a:sym typeface="Calibri"/>
              </a:endParaRPr>
            </a:p>
          </p:txBody>
        </p:sp>
        <p:sp>
          <p:nvSpPr>
            <p:cNvPr id="343" name="Google Shape;343;p11"/>
            <p:cNvSpPr/>
            <p:nvPr/>
          </p:nvSpPr>
          <p:spPr>
            <a:xfrm rot="-3418422">
              <a:off x="2589963" y="1630612"/>
              <a:ext cx="1966127" cy="50224"/>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1"/>
            <p:cNvSpPr txBox="1"/>
            <p:nvPr/>
          </p:nvSpPr>
          <p:spPr>
            <a:xfrm rot="-3418422">
              <a:off x="3523874" y="1606571"/>
              <a:ext cx="98306" cy="9830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45" name="Google Shape;345;p11"/>
            <p:cNvSpPr/>
            <p:nvPr/>
          </p:nvSpPr>
          <p:spPr>
            <a:xfrm>
              <a:off x="4108820" y="161762"/>
              <a:ext cx="2678966" cy="1339483"/>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1"/>
            <p:cNvSpPr txBox="1"/>
            <p:nvPr/>
          </p:nvSpPr>
          <p:spPr>
            <a:xfrm>
              <a:off x="4148052" y="200994"/>
              <a:ext cx="2600502" cy="1261019"/>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a:solidFill>
                    <a:schemeClr val="lt1"/>
                  </a:solidFill>
                  <a:latin typeface="Calibri"/>
                  <a:ea typeface="Calibri"/>
                  <a:cs typeface="Calibri"/>
                  <a:sym typeface="Calibri"/>
                </a:rPr>
                <a:t>Các yêu cầu cần đạt về sự phát triển phẩm chất và năng lực của mỗi cá nhân </a:t>
              </a:r>
              <a:endParaRPr sz="1600">
                <a:solidFill>
                  <a:schemeClr val="lt1"/>
                </a:solidFill>
                <a:latin typeface="Calibri"/>
                <a:ea typeface="Calibri"/>
                <a:cs typeface="Calibri"/>
                <a:sym typeface="Calibri"/>
              </a:endParaRPr>
            </a:p>
          </p:txBody>
        </p:sp>
        <p:sp>
          <p:nvSpPr>
            <p:cNvPr id="347" name="Google Shape;347;p11"/>
            <p:cNvSpPr/>
            <p:nvPr/>
          </p:nvSpPr>
          <p:spPr>
            <a:xfrm>
              <a:off x="6787787" y="806391"/>
              <a:ext cx="1071586" cy="50224"/>
            </a:xfrm>
            <a:custGeom>
              <a:avLst/>
              <a:gdLst/>
              <a:ahLst/>
              <a:cxnLst/>
              <a:rect l="l" t="t" r="r" b="b"/>
              <a:pathLst>
                <a:path w="120000" h="120000" extrusionOk="0">
                  <a:moveTo>
                    <a:pt x="0" y="60000"/>
                  </a:moveTo>
                  <a:lnTo>
                    <a:pt x="120000" y="60000"/>
                  </a:lnTo>
                </a:path>
              </a:pathLst>
            </a:custGeom>
            <a:no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1"/>
            <p:cNvSpPr txBox="1"/>
            <p:nvPr/>
          </p:nvSpPr>
          <p:spPr>
            <a:xfrm>
              <a:off x="7296790" y="804714"/>
              <a:ext cx="53579" cy="5357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49" name="Google Shape;349;p11"/>
            <p:cNvSpPr/>
            <p:nvPr/>
          </p:nvSpPr>
          <p:spPr>
            <a:xfrm>
              <a:off x="7859373" y="2471"/>
              <a:ext cx="3090696" cy="1658065"/>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1"/>
            <p:cNvSpPr txBox="1"/>
            <p:nvPr/>
          </p:nvSpPr>
          <p:spPr>
            <a:xfrm>
              <a:off x="7907936" y="51034"/>
              <a:ext cx="2993570" cy="1560939"/>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dirty="0" err="1">
                  <a:solidFill>
                    <a:schemeClr val="lt1"/>
                  </a:solidFill>
                  <a:latin typeface="Calibri"/>
                  <a:ea typeface="Calibri"/>
                  <a:cs typeface="Calibri"/>
                  <a:sym typeface="Calibri"/>
                </a:rPr>
                <a:t>Chủ</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yếu</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được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đánh</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giá</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thông</a:t>
              </a:r>
              <a:r>
                <a:rPr lang="en-US" sz="1600" dirty="0">
                  <a:solidFill>
                    <a:schemeClr val="lt1"/>
                  </a:solidFill>
                  <a:latin typeface="Calibri"/>
                  <a:ea typeface="Calibri"/>
                  <a:cs typeface="Calibri"/>
                  <a:sym typeface="Calibri"/>
                </a:rPr>
                <a:t> qua </a:t>
              </a:r>
              <a:r>
                <a:rPr lang="en-US" sz="1600" dirty="0" err="1">
                  <a:solidFill>
                    <a:schemeClr val="lt1"/>
                  </a:solidFill>
                  <a:latin typeface="Calibri"/>
                  <a:ea typeface="Calibri"/>
                  <a:cs typeface="Calibri"/>
                  <a:sym typeface="Calibri"/>
                </a:rPr>
                <a:t>Hoạt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động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giáo</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dục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theo</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chủ</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đề</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hoạt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động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hướng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nghiệp</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thông</a:t>
              </a:r>
              <a:r>
                <a:rPr lang="en-US" sz="1600" dirty="0">
                  <a:solidFill>
                    <a:schemeClr val="lt1"/>
                  </a:solidFill>
                  <a:latin typeface="Calibri"/>
                  <a:ea typeface="Calibri"/>
                  <a:cs typeface="Calibri"/>
                  <a:sym typeface="Calibri"/>
                </a:rPr>
                <a:t> qua </a:t>
              </a:r>
              <a:r>
                <a:rPr lang="en-US" sz="1600" dirty="0" err="1">
                  <a:solidFill>
                    <a:schemeClr val="lt1"/>
                  </a:solidFill>
                  <a:latin typeface="Calibri"/>
                  <a:ea typeface="Calibri"/>
                  <a:cs typeface="Calibri"/>
                  <a:sym typeface="Calibri"/>
                </a:rPr>
                <a:t>quá</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trình</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tham</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gia</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hoạt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động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tập</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thể</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và</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các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sản</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phẩm</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của</a:t>
              </a:r>
              <a:r>
                <a:rPr lang="en-US" sz="1600" dirty="0">
                  <a:solidFill>
                    <a:schemeClr val="lt1"/>
                  </a:solidFill>
                  <a:latin typeface="Calibri"/>
                  <a:ea typeface="Calibri"/>
                  <a:cs typeface="Calibri"/>
                  <a:sym typeface="Calibri"/>
                </a:rPr>
                <a:t> HS </a:t>
              </a:r>
              <a:r>
                <a:rPr lang="en-US" sz="1600" dirty="0" err="1">
                  <a:solidFill>
                    <a:schemeClr val="lt1"/>
                  </a:solidFill>
                  <a:latin typeface="Calibri"/>
                  <a:ea typeface="Calibri"/>
                  <a:cs typeface="Calibri"/>
                  <a:sym typeface="Calibri"/>
                </a:rPr>
                <a:t>trong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mỗi</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hoạt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động</a:t>
              </a:r>
              <a:r>
                <a:rPr lang="en-US" sz="1600" dirty="0">
                  <a:solidFill>
                    <a:schemeClr val="lt1"/>
                  </a:solidFill>
                  <a:latin typeface="Calibri"/>
                  <a:ea typeface="Calibri"/>
                  <a:cs typeface="Calibri"/>
                  <a:sym typeface="Calibri"/>
                </a:rPr>
                <a:t>.</a:t>
              </a:r>
              <a:endParaRPr sz="1600" dirty="0">
                <a:solidFill>
                  <a:schemeClr val="lt1"/>
                </a:solidFill>
                <a:latin typeface="Calibri"/>
                <a:ea typeface="Calibri"/>
                <a:cs typeface="Calibri"/>
                <a:sym typeface="Calibri"/>
              </a:endParaRPr>
            </a:p>
          </p:txBody>
        </p:sp>
        <p:sp>
          <p:nvSpPr>
            <p:cNvPr id="351" name="Google Shape;351;p11"/>
            <p:cNvSpPr/>
            <p:nvPr/>
          </p:nvSpPr>
          <p:spPr>
            <a:xfrm rot="164306">
              <a:off x="3036621" y="2480461"/>
              <a:ext cx="1072811" cy="50224"/>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txBox="1"/>
            <p:nvPr/>
          </p:nvSpPr>
          <p:spPr>
            <a:xfrm rot="164306">
              <a:off x="3546207" y="2478753"/>
              <a:ext cx="53640" cy="5364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53" name="Google Shape;353;p11"/>
            <p:cNvSpPr/>
            <p:nvPr/>
          </p:nvSpPr>
          <p:spPr>
            <a:xfrm>
              <a:off x="4108820" y="1804678"/>
              <a:ext cx="2678966" cy="1453044"/>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1"/>
            <p:cNvSpPr txBox="1"/>
            <p:nvPr/>
          </p:nvSpPr>
          <p:spPr>
            <a:xfrm>
              <a:off x="4151378" y="1847236"/>
              <a:ext cx="2593850" cy="1367928"/>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dirty="0" err="1">
                  <a:solidFill>
                    <a:schemeClr val="lt1"/>
                  </a:solidFill>
                  <a:latin typeface="Calibri"/>
                  <a:ea typeface="Calibri"/>
                  <a:cs typeface="Calibri"/>
                  <a:sym typeface="Calibri"/>
                </a:rPr>
                <a:t>Sự</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đóng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góp</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của</a:t>
              </a:r>
              <a:r>
                <a:rPr lang="en-US" sz="1600" dirty="0">
                  <a:solidFill>
                    <a:schemeClr val="lt1"/>
                  </a:solidFill>
                  <a:latin typeface="Calibri"/>
                  <a:ea typeface="Calibri"/>
                  <a:cs typeface="Calibri"/>
                  <a:sym typeface="Calibri"/>
                </a:rPr>
                <a:t> HS </a:t>
              </a:r>
              <a:r>
                <a:rPr lang="en-US" sz="1600" dirty="0" err="1">
                  <a:solidFill>
                    <a:schemeClr val="lt1"/>
                  </a:solidFill>
                  <a:latin typeface="Calibri"/>
                  <a:ea typeface="Calibri"/>
                  <a:cs typeface="Calibri"/>
                  <a:sym typeface="Calibri"/>
                </a:rPr>
                <a:t>cho</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các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hoạt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động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tập</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thể</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số</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giờ</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tham</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gia</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các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hoạt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động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và</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việc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thực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hiện</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có</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kết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quả</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hoạt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động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chung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của</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tập</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thể</a:t>
              </a:r>
              <a:r>
                <a:rPr lang="en-US" sz="1600" dirty="0">
                  <a:solidFill>
                    <a:schemeClr val="lt1"/>
                  </a:solidFill>
                  <a:latin typeface="Calibri"/>
                  <a:ea typeface="Calibri"/>
                  <a:cs typeface="Calibri"/>
                  <a:sym typeface="Calibri"/>
                </a:rPr>
                <a:t>. </a:t>
              </a:r>
              <a:endParaRPr sz="1600" dirty="0">
                <a:solidFill>
                  <a:schemeClr val="lt1"/>
                </a:solidFill>
                <a:latin typeface="Calibri"/>
                <a:ea typeface="Calibri"/>
                <a:cs typeface="Calibri"/>
                <a:sym typeface="Calibri"/>
              </a:endParaRPr>
            </a:p>
          </p:txBody>
        </p:sp>
        <p:sp>
          <p:nvSpPr>
            <p:cNvPr id="355" name="Google Shape;355;p11"/>
            <p:cNvSpPr/>
            <p:nvPr/>
          </p:nvSpPr>
          <p:spPr>
            <a:xfrm>
              <a:off x="6787787" y="2506088"/>
              <a:ext cx="1071586" cy="50224"/>
            </a:xfrm>
            <a:custGeom>
              <a:avLst/>
              <a:gdLst/>
              <a:ahLst/>
              <a:cxnLst/>
              <a:rect l="l" t="t" r="r" b="b"/>
              <a:pathLst>
                <a:path w="120000" h="120000" extrusionOk="0">
                  <a:moveTo>
                    <a:pt x="0" y="60000"/>
                  </a:moveTo>
                  <a:lnTo>
                    <a:pt x="120000" y="60000"/>
                  </a:lnTo>
                </a:path>
              </a:pathLst>
            </a:custGeom>
            <a:no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1"/>
            <p:cNvSpPr txBox="1"/>
            <p:nvPr/>
          </p:nvSpPr>
          <p:spPr>
            <a:xfrm>
              <a:off x="7296790" y="2504411"/>
              <a:ext cx="53579" cy="5357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57" name="Google Shape;357;p11"/>
            <p:cNvSpPr/>
            <p:nvPr/>
          </p:nvSpPr>
          <p:spPr>
            <a:xfrm>
              <a:off x="7859373" y="1861459"/>
              <a:ext cx="3045234" cy="1339483"/>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1"/>
            <p:cNvSpPr txBox="1"/>
            <p:nvPr/>
          </p:nvSpPr>
          <p:spPr>
            <a:xfrm>
              <a:off x="7898605" y="1900691"/>
              <a:ext cx="2966770" cy="1261019"/>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dirty="0" err="1">
                  <a:solidFill>
                    <a:schemeClr val="lt1"/>
                  </a:solidFill>
                  <a:latin typeface="Calibri"/>
                  <a:ea typeface="Calibri"/>
                  <a:cs typeface="Calibri"/>
                  <a:sym typeface="Calibri"/>
                </a:rPr>
                <a:t>Chủ</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yếu</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được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đánh</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giá</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thông</a:t>
              </a:r>
              <a:r>
                <a:rPr lang="en-US" sz="1600" dirty="0">
                  <a:solidFill>
                    <a:schemeClr val="lt1"/>
                  </a:solidFill>
                  <a:latin typeface="Calibri"/>
                  <a:ea typeface="Calibri"/>
                  <a:cs typeface="Calibri"/>
                  <a:sym typeface="Calibri"/>
                </a:rPr>
                <a:t> qua </a:t>
              </a:r>
              <a:r>
                <a:rPr lang="en-US" sz="1600" dirty="0" err="1">
                  <a:solidFill>
                    <a:schemeClr val="lt1"/>
                  </a:solidFill>
                  <a:latin typeface="Calibri"/>
                  <a:ea typeface="Calibri"/>
                  <a:cs typeface="Calibri"/>
                  <a:sym typeface="Calibri"/>
                </a:rPr>
                <a:t>Sinh</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hoạt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dưới</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cờ</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và</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Sinh</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hoạt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lớp</a:t>
              </a:r>
              <a:r>
                <a:rPr lang="en-US" sz="1600" dirty="0">
                  <a:solidFill>
                    <a:schemeClr val="lt1"/>
                  </a:solidFill>
                  <a:latin typeface="Calibri"/>
                  <a:ea typeface="Calibri"/>
                  <a:cs typeface="Calibri"/>
                  <a:sym typeface="Calibri"/>
                </a:rPr>
                <a:t>, </a:t>
              </a:r>
              <a:endParaRPr sz="1600" dirty="0">
                <a:solidFill>
                  <a:schemeClr val="lt1"/>
                </a:solidFill>
                <a:latin typeface="Calibri"/>
                <a:ea typeface="Calibri"/>
                <a:cs typeface="Calibri"/>
                <a:sym typeface="Calibri"/>
              </a:endParaRPr>
            </a:p>
          </p:txBody>
        </p:sp>
        <p:sp>
          <p:nvSpPr>
            <p:cNvPr id="359" name="Google Shape;359;p11"/>
            <p:cNvSpPr/>
            <p:nvPr/>
          </p:nvSpPr>
          <p:spPr>
            <a:xfrm rot="3418422">
              <a:off x="2589963" y="3279054"/>
              <a:ext cx="1966127" cy="50224"/>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1"/>
            <p:cNvSpPr txBox="1"/>
            <p:nvPr/>
          </p:nvSpPr>
          <p:spPr>
            <a:xfrm rot="3418422">
              <a:off x="3523874" y="3255013"/>
              <a:ext cx="98306" cy="9830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61" name="Google Shape;361;p11"/>
            <p:cNvSpPr/>
            <p:nvPr/>
          </p:nvSpPr>
          <p:spPr>
            <a:xfrm>
              <a:off x="4108820" y="3458645"/>
              <a:ext cx="2678966" cy="1339483"/>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1"/>
            <p:cNvSpPr txBox="1"/>
            <p:nvPr/>
          </p:nvSpPr>
          <p:spPr>
            <a:xfrm>
              <a:off x="4148052" y="3497877"/>
              <a:ext cx="2600502" cy="1261019"/>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dirty="0" err="1">
                  <a:solidFill>
                    <a:schemeClr val="lt1"/>
                  </a:solidFill>
                  <a:latin typeface="Calibri"/>
                  <a:ea typeface="Calibri"/>
                  <a:cs typeface="Calibri"/>
                  <a:sym typeface="Calibri"/>
                </a:rPr>
                <a:t>Các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yếu</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tố</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như</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động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cơ</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tinh</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thần</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thái</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độ</a:t>
              </a:r>
              <a:r>
                <a:rPr lang="en-US" sz="1600" dirty="0">
                  <a:solidFill>
                    <a:schemeClr val="lt1"/>
                  </a:solidFill>
                  <a:latin typeface="Calibri"/>
                  <a:ea typeface="Calibri"/>
                  <a:cs typeface="Calibri"/>
                  <a:sym typeface="Calibri"/>
                </a:rPr>
                <a:t>, ý </a:t>
              </a:r>
              <a:r>
                <a:rPr lang="en-US" sz="1600" dirty="0" err="1">
                  <a:solidFill>
                    <a:schemeClr val="lt1"/>
                  </a:solidFill>
                  <a:latin typeface="Calibri"/>
                  <a:ea typeface="Calibri"/>
                  <a:cs typeface="Calibri"/>
                  <a:sym typeface="Calibri"/>
                </a:rPr>
                <a:t>thức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trách</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nhiệm</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tính</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tích</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cực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đối</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với</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hoạt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động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chung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của</a:t>
              </a:r>
              <a:r>
                <a:rPr lang="en-US" sz="1600" dirty="0">
                  <a:solidFill>
                    <a:schemeClr val="lt1"/>
                  </a:solidFill>
                  <a:latin typeface="Calibri"/>
                  <a:ea typeface="Calibri"/>
                  <a:cs typeface="Calibri"/>
                  <a:sym typeface="Calibri"/>
                </a:rPr>
                <a:t> HS.</a:t>
              </a:r>
              <a:endParaRPr sz="1600" dirty="0">
                <a:solidFill>
                  <a:schemeClr val="lt1"/>
                </a:solidFill>
                <a:latin typeface="Calibri"/>
                <a:ea typeface="Calibri"/>
                <a:cs typeface="Calibri"/>
                <a:sym typeface="Calibri"/>
              </a:endParaRPr>
            </a:p>
          </p:txBody>
        </p:sp>
        <p:sp>
          <p:nvSpPr>
            <p:cNvPr id="363" name="Google Shape;363;p11"/>
            <p:cNvSpPr/>
            <p:nvPr/>
          </p:nvSpPr>
          <p:spPr>
            <a:xfrm>
              <a:off x="6787787" y="4103275"/>
              <a:ext cx="1071586" cy="50224"/>
            </a:xfrm>
            <a:custGeom>
              <a:avLst/>
              <a:gdLst/>
              <a:ahLst/>
              <a:cxnLst/>
              <a:rect l="l" t="t" r="r" b="b"/>
              <a:pathLst>
                <a:path w="120000" h="120000" extrusionOk="0">
                  <a:moveTo>
                    <a:pt x="0" y="60000"/>
                  </a:moveTo>
                  <a:lnTo>
                    <a:pt x="120000" y="60000"/>
                  </a:lnTo>
                </a:path>
              </a:pathLst>
            </a:custGeom>
            <a:no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1"/>
            <p:cNvSpPr txBox="1"/>
            <p:nvPr/>
          </p:nvSpPr>
          <p:spPr>
            <a:xfrm>
              <a:off x="7296790" y="4101597"/>
              <a:ext cx="53579" cy="5357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65" name="Google Shape;365;p11"/>
            <p:cNvSpPr/>
            <p:nvPr/>
          </p:nvSpPr>
          <p:spPr>
            <a:xfrm>
              <a:off x="7859373" y="3458645"/>
              <a:ext cx="3136158" cy="1339483"/>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1"/>
            <p:cNvSpPr txBox="1"/>
            <p:nvPr/>
          </p:nvSpPr>
          <p:spPr>
            <a:xfrm>
              <a:off x="7898605" y="3497877"/>
              <a:ext cx="3057694" cy="1261019"/>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dirty="0" err="1">
                  <a:solidFill>
                    <a:schemeClr val="lt1"/>
                  </a:solidFill>
                  <a:latin typeface="Calibri"/>
                  <a:ea typeface="Calibri"/>
                  <a:cs typeface="Calibri"/>
                  <a:sym typeface="Calibri"/>
                </a:rPr>
                <a:t>Được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đánh</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giá</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thường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xuyên</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trong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quá</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trình</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tham</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gia</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hoạt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động</a:t>
              </a:r>
              <a:r>
                <a:rPr lang="en-US" sz="1600" dirty="0">
                  <a:solidFill>
                    <a:schemeClr val="lt1"/>
                  </a:solidFill>
                  <a:latin typeface="Calibri"/>
                  <a:ea typeface="Calibri"/>
                  <a:cs typeface="Calibri"/>
                  <a:sym typeface="Calibri"/>
                </a:rPr>
                <a:t>.</a:t>
              </a:r>
              <a:endParaRPr sz="1600" dirty="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333880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2"/>
          <p:cNvSpPr txBox="1">
            <a:spLocks noGrp="1"/>
          </p:cNvSpPr>
          <p:nvPr>
            <p:ph type="title"/>
          </p:nvPr>
        </p:nvSpPr>
        <p:spPr>
          <a:xfrm>
            <a:off x="681794" y="609600"/>
            <a:ext cx="10676012" cy="76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sz="3200" b="1"/>
              <a:t>Đánh giá kết quả Hoạt động trải nghiệm, hướng nghiệp</a:t>
            </a:r>
            <a:endParaRPr sz="3200" b="1"/>
          </a:p>
        </p:txBody>
      </p:sp>
      <p:pic>
        <p:nvPicPr>
          <p:cNvPr id="372" name="Google Shape;372;p12"/>
          <p:cNvPicPr preferRelativeResize="0"/>
          <p:nvPr/>
        </p:nvPicPr>
        <p:blipFill rotWithShape="1">
          <a:blip r:embed="rId3">
            <a:alphaModFix/>
          </a:blip>
          <a:srcRect/>
          <a:stretch/>
        </p:blipFill>
        <p:spPr>
          <a:xfrm>
            <a:off x="8543699" y="3135701"/>
            <a:ext cx="2895600" cy="2895600"/>
          </a:xfrm>
          <a:prstGeom prst="rect">
            <a:avLst/>
          </a:prstGeom>
          <a:noFill/>
          <a:ln>
            <a:noFill/>
          </a:ln>
        </p:spPr>
      </p:pic>
      <p:sp>
        <p:nvSpPr>
          <p:cNvPr id="373" name="Google Shape;373;p12"/>
          <p:cNvSpPr/>
          <p:nvPr/>
        </p:nvSpPr>
        <p:spPr>
          <a:xfrm>
            <a:off x="7772400" y="1409699"/>
            <a:ext cx="3200400" cy="990600"/>
          </a:xfrm>
          <a:prstGeom prst="wedgeRoundRectCallout">
            <a:avLst>
              <a:gd name="adj1" fmla="val 35860"/>
              <a:gd name="adj2" fmla="val 176317"/>
              <a:gd name="adj3" fmla="val 16667"/>
            </a:avLst>
          </a:prstGeom>
          <a:solidFill>
            <a:srgbClr val="1E4E79"/>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None/>
            </a:pPr>
            <a:r>
              <a:rPr lang="en-US" sz="1800" b="1">
                <a:solidFill>
                  <a:schemeClr val="lt1"/>
                </a:solidFill>
                <a:latin typeface="Arial"/>
                <a:ea typeface="Arial"/>
                <a:cs typeface="Arial"/>
                <a:sym typeface="Arial"/>
              </a:rPr>
              <a:t>Giáo viên chủ nhiệm lớp chịu trách nhiệm tổng hợp kết quả đánh giá.</a:t>
            </a:r>
            <a:endParaRPr sz="1800" b="1">
              <a:solidFill>
                <a:schemeClr val="lt1"/>
              </a:solidFill>
              <a:latin typeface="Arial"/>
              <a:ea typeface="Arial"/>
              <a:cs typeface="Arial"/>
              <a:sym typeface="Arial"/>
            </a:endParaRPr>
          </a:p>
        </p:txBody>
      </p:sp>
      <p:sp>
        <p:nvSpPr>
          <p:cNvPr id="374" name="Google Shape;374;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grpSp>
        <p:nvGrpSpPr>
          <p:cNvPr id="375" name="Google Shape;375;p12"/>
          <p:cNvGrpSpPr/>
          <p:nvPr/>
        </p:nvGrpSpPr>
        <p:grpSpPr>
          <a:xfrm>
            <a:off x="761904" y="1371600"/>
            <a:ext cx="6399403" cy="4622320"/>
            <a:chOff x="1492" y="0"/>
            <a:chExt cx="6399403" cy="4622320"/>
          </a:xfrm>
        </p:grpSpPr>
        <p:sp>
          <p:nvSpPr>
            <p:cNvPr id="376" name="Google Shape;376;p12"/>
            <p:cNvSpPr/>
            <p:nvPr/>
          </p:nvSpPr>
          <p:spPr>
            <a:xfrm>
              <a:off x="1492" y="0"/>
              <a:ext cx="1564646" cy="462232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2"/>
            <p:cNvSpPr txBox="1"/>
            <p:nvPr/>
          </p:nvSpPr>
          <p:spPr>
            <a:xfrm>
              <a:off x="1492" y="1848928"/>
              <a:ext cx="1564646" cy="1848928"/>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Arial"/>
                  <a:ea typeface="Arial"/>
                  <a:cs typeface="Arial"/>
                  <a:sym typeface="Arial"/>
                </a:rPr>
                <a:t>BẢN THÂN HỌC SINH</a:t>
              </a:r>
              <a:endParaRPr sz="2000" b="1">
                <a:solidFill>
                  <a:schemeClr val="lt1"/>
                </a:solidFill>
                <a:latin typeface="Arial"/>
                <a:ea typeface="Arial"/>
                <a:cs typeface="Arial"/>
                <a:sym typeface="Arial"/>
              </a:endParaRPr>
            </a:p>
          </p:txBody>
        </p:sp>
        <p:sp>
          <p:nvSpPr>
            <p:cNvPr id="378" name="Google Shape;378;p12"/>
            <p:cNvSpPr/>
            <p:nvPr/>
          </p:nvSpPr>
          <p:spPr>
            <a:xfrm>
              <a:off x="48432" y="277339"/>
              <a:ext cx="1470767" cy="1539232"/>
            </a:xfrm>
            <a:prstGeom prst="ellipse">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2"/>
            <p:cNvSpPr/>
            <p:nvPr/>
          </p:nvSpPr>
          <p:spPr>
            <a:xfrm>
              <a:off x="1613078" y="0"/>
              <a:ext cx="1564646" cy="4622320"/>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2"/>
            <p:cNvSpPr txBox="1"/>
            <p:nvPr/>
          </p:nvSpPr>
          <p:spPr>
            <a:xfrm>
              <a:off x="1613078" y="1848928"/>
              <a:ext cx="1564646" cy="1848928"/>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Arial"/>
                  <a:ea typeface="Arial"/>
                  <a:cs typeface="Arial"/>
                  <a:sym typeface="Arial"/>
                </a:rPr>
                <a:t>BẠN BÈ, NHÓM</a:t>
              </a:r>
              <a:endParaRPr sz="2000" b="1">
                <a:solidFill>
                  <a:schemeClr val="lt1"/>
                </a:solidFill>
                <a:latin typeface="Arial"/>
                <a:ea typeface="Arial"/>
                <a:cs typeface="Arial"/>
                <a:sym typeface="Arial"/>
              </a:endParaRPr>
            </a:p>
          </p:txBody>
        </p:sp>
        <p:sp>
          <p:nvSpPr>
            <p:cNvPr id="381" name="Google Shape;381;p12"/>
            <p:cNvSpPr/>
            <p:nvPr/>
          </p:nvSpPr>
          <p:spPr>
            <a:xfrm>
              <a:off x="1660017" y="277339"/>
              <a:ext cx="1470767" cy="1539232"/>
            </a:xfrm>
            <a:prstGeom prst="ellipse">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2"/>
            <p:cNvSpPr/>
            <p:nvPr/>
          </p:nvSpPr>
          <p:spPr>
            <a:xfrm>
              <a:off x="3224663" y="0"/>
              <a:ext cx="1564646" cy="4622320"/>
            </a:xfrm>
            <a:prstGeom prst="roundRect">
              <a:avLst>
                <a:gd name="adj" fmla="val 10000"/>
              </a:avLst>
            </a:prstGeom>
            <a:solidFill>
              <a:srgbClr val="00B0F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2"/>
            <p:cNvSpPr txBox="1"/>
            <p:nvPr/>
          </p:nvSpPr>
          <p:spPr>
            <a:xfrm>
              <a:off x="3224663" y="1848928"/>
              <a:ext cx="1564646" cy="1848928"/>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None/>
              </a:pPr>
              <a:r>
                <a:rPr lang="en-US" sz="1600" b="1">
                  <a:solidFill>
                    <a:schemeClr val="lt1"/>
                  </a:solidFill>
                  <a:latin typeface="Arial"/>
                  <a:ea typeface="Arial"/>
                  <a:cs typeface="Arial"/>
                  <a:sym typeface="Arial"/>
                </a:rPr>
                <a:t>CÁC GIÁO VIÊN, CÁN BỘ KHÁC TRONG TRƯỜNG; </a:t>
              </a:r>
              <a:endParaRPr/>
            </a:p>
            <a:p>
              <a:pPr marL="0" marR="0" lvl="0" indent="0" algn="ctr" rtl="0">
                <a:lnSpc>
                  <a:spcPct val="90000"/>
                </a:lnSpc>
                <a:spcBef>
                  <a:spcPts val="560"/>
                </a:spcBef>
                <a:spcAft>
                  <a:spcPts val="0"/>
                </a:spcAft>
                <a:buNone/>
              </a:pPr>
              <a:r>
                <a:rPr lang="en-US" sz="1600" b="1">
                  <a:solidFill>
                    <a:schemeClr val="lt1"/>
                  </a:solidFill>
                  <a:latin typeface="Arial"/>
                  <a:ea typeface="Arial"/>
                  <a:cs typeface="Arial"/>
                  <a:sym typeface="Arial"/>
                </a:rPr>
                <a:t>CHA MẸ HỌC SINH VÀ CỘNG ĐỒNG</a:t>
              </a:r>
              <a:endParaRPr sz="1600" b="1">
                <a:solidFill>
                  <a:schemeClr val="lt1"/>
                </a:solidFill>
                <a:latin typeface="Arial"/>
                <a:ea typeface="Arial"/>
                <a:cs typeface="Arial"/>
                <a:sym typeface="Arial"/>
              </a:endParaRPr>
            </a:p>
          </p:txBody>
        </p:sp>
        <p:sp>
          <p:nvSpPr>
            <p:cNvPr id="384" name="Google Shape;384;p12"/>
            <p:cNvSpPr/>
            <p:nvPr/>
          </p:nvSpPr>
          <p:spPr>
            <a:xfrm>
              <a:off x="3271603" y="277339"/>
              <a:ext cx="1470767" cy="1539232"/>
            </a:xfrm>
            <a:prstGeom prst="ellipse">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2"/>
            <p:cNvSpPr/>
            <p:nvPr/>
          </p:nvSpPr>
          <p:spPr>
            <a:xfrm>
              <a:off x="4836249" y="0"/>
              <a:ext cx="1564646" cy="462232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2"/>
            <p:cNvSpPr txBox="1"/>
            <p:nvPr/>
          </p:nvSpPr>
          <p:spPr>
            <a:xfrm>
              <a:off x="4836249" y="1848928"/>
              <a:ext cx="1564646" cy="1848928"/>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Arial"/>
                  <a:ea typeface="Arial"/>
                  <a:cs typeface="Arial"/>
                  <a:sym typeface="Arial"/>
                </a:rPr>
                <a:t>GIÁO VIÊN CHỦ NHIỆM</a:t>
              </a:r>
              <a:endParaRPr sz="2000" b="1">
                <a:solidFill>
                  <a:schemeClr val="lt1"/>
                </a:solidFill>
                <a:latin typeface="Arial"/>
                <a:ea typeface="Arial"/>
                <a:cs typeface="Arial"/>
                <a:sym typeface="Arial"/>
              </a:endParaRPr>
            </a:p>
          </p:txBody>
        </p:sp>
        <p:sp>
          <p:nvSpPr>
            <p:cNvPr id="387" name="Google Shape;387;p12"/>
            <p:cNvSpPr/>
            <p:nvPr/>
          </p:nvSpPr>
          <p:spPr>
            <a:xfrm>
              <a:off x="4883188" y="277339"/>
              <a:ext cx="1470767" cy="1539232"/>
            </a:xfrm>
            <a:prstGeom prst="ellipse">
              <a:avLst/>
            </a:prstGeom>
            <a:blipFill rotWithShape="1">
              <a:blip r:embed="rId7">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2"/>
            <p:cNvSpPr/>
            <p:nvPr/>
          </p:nvSpPr>
          <p:spPr>
            <a:xfrm>
              <a:off x="256095" y="3697856"/>
              <a:ext cx="5890196" cy="693348"/>
            </a:xfrm>
            <a:prstGeom prst="leftRightArrow">
              <a:avLst>
                <a:gd name="adj1" fmla="val 50000"/>
                <a:gd name="adj2" fmla="val 50000"/>
              </a:avLst>
            </a:prstGeom>
            <a:solidFill>
              <a:srgbClr val="F7D5C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0229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Google Shape;95;p2"/>
          <p:cNvSpPr txBox="1">
            <a:spLocks noGrp="1"/>
          </p:cNvSpPr>
          <p:nvPr>
            <p:ph type="title"/>
          </p:nvPr>
        </p:nvSpPr>
        <p:spPr>
          <a:xfrm>
            <a:off x="483408" y="1016256"/>
            <a:ext cx="10952139" cy="1320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0000"/>
              </a:buClr>
              <a:buSzPts val="3600"/>
              <a:buFont typeface="Arial"/>
              <a:buNone/>
            </a:pPr>
            <a:r>
              <a:rPr lang="en-US" sz="3600" b="1" dirty="0">
                <a:solidFill>
                  <a:srgbClr val="FF0000"/>
                </a:solidFill>
                <a:latin typeface="Arial"/>
                <a:ea typeface="Arial"/>
                <a:cs typeface="Arial"/>
                <a:sym typeface="Arial"/>
              </a:rPr>
              <a:t>SÁCH GIÁO KHOA</a:t>
            </a:r>
            <a:br>
              <a:rPr lang="en-US" sz="3600" b="1" dirty="0">
                <a:solidFill>
                  <a:srgbClr val="FF0000"/>
                </a:solidFill>
                <a:latin typeface="Arial"/>
                <a:ea typeface="Arial"/>
                <a:cs typeface="Arial"/>
                <a:sym typeface="Arial"/>
              </a:rPr>
            </a:br>
            <a:r>
              <a:rPr lang="en-US" sz="3600" b="1" dirty="0">
                <a:solidFill>
                  <a:srgbClr val="FF0000"/>
                </a:solidFill>
                <a:latin typeface="Arial"/>
                <a:ea typeface="Arial"/>
                <a:cs typeface="Arial"/>
                <a:sym typeface="Arial"/>
              </a:rPr>
              <a:t>HOẠT ĐỘNG TRẢI NGHIỆM, HƯỚNG NGHIỆP 12</a:t>
            </a:r>
            <a:endParaRPr sz="3600" b="1" dirty="0">
              <a:solidFill>
                <a:srgbClr val="FF0000"/>
              </a:solidFill>
              <a:latin typeface="Arial"/>
              <a:ea typeface="Arial"/>
              <a:cs typeface="Arial"/>
              <a:sym typeface="Arial"/>
            </a:endParaRPr>
          </a:p>
        </p:txBody>
      </p:sp>
      <p:sp>
        <p:nvSpPr>
          <p:cNvPr id="96" name="Google Shape;96;p2"/>
          <p:cNvSpPr txBox="1">
            <a:spLocks noGrp="1"/>
          </p:cNvSpPr>
          <p:nvPr>
            <p:ph type="body" idx="1"/>
          </p:nvPr>
        </p:nvSpPr>
        <p:spPr>
          <a:xfrm>
            <a:off x="577666" y="4339544"/>
            <a:ext cx="3023807" cy="78451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600"/>
              <a:buNone/>
            </a:pPr>
            <a:endParaRPr sz="1600" b="1">
              <a:solidFill>
                <a:srgbClr val="002060"/>
              </a:solidFill>
              <a:latin typeface="Arial"/>
              <a:ea typeface="Arial"/>
              <a:cs typeface="Arial"/>
              <a:sym typeface="Arial"/>
            </a:endParaRPr>
          </a:p>
          <a:p>
            <a:pPr marL="0" lvl="0" indent="0" algn="ctr" rtl="0">
              <a:lnSpc>
                <a:spcPct val="90000"/>
              </a:lnSpc>
              <a:spcBef>
                <a:spcPts val="0"/>
              </a:spcBef>
              <a:spcAft>
                <a:spcPts val="0"/>
              </a:spcAft>
              <a:buClr>
                <a:srgbClr val="002060"/>
              </a:buClr>
              <a:buSzPts val="1600"/>
              <a:buNone/>
            </a:pPr>
            <a:r>
              <a:rPr lang="en-US" sz="1600" b="1">
                <a:solidFill>
                  <a:srgbClr val="002060"/>
                </a:solidFill>
                <a:latin typeface="Arial"/>
                <a:ea typeface="Arial"/>
                <a:cs typeface="Arial"/>
                <a:sym typeface="Arial"/>
              </a:rPr>
              <a:t>ĐINH THỊ KIM THOA </a:t>
            </a:r>
            <a:endParaRPr/>
          </a:p>
          <a:p>
            <a:pPr marL="0" lvl="0" indent="0" algn="ctr" rtl="0">
              <a:lnSpc>
                <a:spcPct val="90000"/>
              </a:lnSpc>
              <a:spcBef>
                <a:spcPts val="0"/>
              </a:spcBef>
              <a:spcAft>
                <a:spcPts val="0"/>
              </a:spcAft>
              <a:buClr>
                <a:srgbClr val="002060"/>
              </a:buClr>
              <a:buSzPts val="1600"/>
              <a:buNone/>
            </a:pPr>
            <a:r>
              <a:rPr lang="en-US" sz="1600" b="1">
                <a:solidFill>
                  <a:srgbClr val="002060"/>
                </a:solidFill>
                <a:latin typeface="Arial"/>
                <a:ea typeface="Arial"/>
                <a:cs typeface="Arial"/>
                <a:sym typeface="Arial"/>
              </a:rPr>
              <a:t>(ĐHQGHN)</a:t>
            </a:r>
            <a:endParaRPr/>
          </a:p>
          <a:p>
            <a:pPr marL="0" lvl="0" indent="0" algn="ctr" rtl="0">
              <a:lnSpc>
                <a:spcPct val="90000"/>
              </a:lnSpc>
              <a:spcBef>
                <a:spcPts val="0"/>
              </a:spcBef>
              <a:spcAft>
                <a:spcPts val="0"/>
              </a:spcAft>
              <a:buClr>
                <a:srgbClr val="002060"/>
              </a:buClr>
              <a:buSzPts val="1600"/>
              <a:buNone/>
            </a:pPr>
            <a:r>
              <a:rPr lang="en-US" sz="1600" b="1">
                <a:solidFill>
                  <a:srgbClr val="002060"/>
                </a:solidFill>
                <a:latin typeface="Arial"/>
                <a:ea typeface="Arial"/>
                <a:cs typeface="Arial"/>
                <a:sym typeface="Arial"/>
              </a:rPr>
              <a:t>  </a:t>
            </a:r>
            <a:endParaRPr/>
          </a:p>
        </p:txBody>
      </p:sp>
      <p:sp>
        <p:nvSpPr>
          <p:cNvPr id="99" name="Google Shape;99;p2"/>
          <p:cNvSpPr txBox="1"/>
          <p:nvPr/>
        </p:nvSpPr>
        <p:spPr>
          <a:xfrm>
            <a:off x="335740" y="5056604"/>
            <a:ext cx="3507657" cy="344733"/>
          </a:xfrm>
          <a:prstGeom prst="rect">
            <a:avLst/>
          </a:prstGeom>
          <a:noFill/>
          <a:ln>
            <a:noFill/>
          </a:ln>
        </p:spPr>
        <p:txBody>
          <a:bodyPr spcFirstLastPara="1" wrap="square" lIns="121900" tIns="60950" rIns="121900" bIns="60950" anchor="ctr" anchorCtr="0">
            <a:noAutofit/>
          </a:bodyPr>
          <a:lstStyle/>
          <a:p>
            <a:pPr marL="0" marR="0" lvl="0" indent="0" algn="ctr" rtl="0">
              <a:spcBef>
                <a:spcPts val="770"/>
              </a:spcBef>
              <a:spcAft>
                <a:spcPts val="0"/>
              </a:spcAft>
              <a:buClr>
                <a:srgbClr val="2E75B5"/>
              </a:buClr>
              <a:buSzPts val="2320"/>
              <a:buFont typeface="Arial"/>
              <a:buNone/>
            </a:pPr>
            <a:r>
              <a:rPr lang="en-US" sz="1600" b="1" i="0" u="none" strike="noStrike" cap="none">
                <a:solidFill>
                  <a:srgbClr val="2F5496"/>
                </a:solidFill>
                <a:latin typeface="Arial"/>
                <a:ea typeface="Arial"/>
                <a:cs typeface="Arial"/>
                <a:sym typeface="Arial"/>
              </a:rPr>
              <a:t>TỔNG CHỦ BIÊN</a:t>
            </a:r>
            <a:endParaRPr dirty="0"/>
          </a:p>
        </p:txBody>
      </p:sp>
      <p:pic>
        <p:nvPicPr>
          <p:cNvPr id="100" name="Google Shape;100;p2"/>
          <p:cNvPicPr preferRelativeResize="0"/>
          <p:nvPr/>
        </p:nvPicPr>
        <p:blipFill rotWithShape="1">
          <a:blip r:embed="rId3">
            <a:alphaModFix/>
          </a:blip>
          <a:srcRect/>
          <a:stretch/>
        </p:blipFill>
        <p:spPr>
          <a:xfrm>
            <a:off x="1192258" y="2566181"/>
            <a:ext cx="1877264" cy="1975653"/>
          </a:xfrm>
          <a:prstGeom prst="ellipse">
            <a:avLst/>
          </a:prstGeom>
          <a:noFill/>
          <a:ln>
            <a:noFill/>
          </a:ln>
        </p:spPr>
      </p:pic>
      <p:sp>
        <p:nvSpPr>
          <p:cNvPr id="102" name="Google Shape;102;p2"/>
          <p:cNvSpPr/>
          <p:nvPr/>
        </p:nvSpPr>
        <p:spPr>
          <a:xfrm>
            <a:off x="3579642" y="3480041"/>
            <a:ext cx="389803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u="none" strike="noStrike" cap="none" dirty="0">
                <a:solidFill>
                  <a:srgbClr val="0070C0"/>
                </a:solidFill>
                <a:latin typeface="Arial"/>
                <a:ea typeface="Arial"/>
                <a:cs typeface="Arial"/>
                <a:sym typeface="Arial"/>
              </a:rPr>
              <a:t>VŨ PHƯƠNG LIÊN &amp; CAO THỊ CHÂU </a:t>
            </a:r>
            <a:r>
              <a:rPr lang="en-US" sz="1400" b="1" i="0" u="none" strike="noStrike" cap="none" dirty="0" err="1">
                <a:solidFill>
                  <a:srgbClr val="0070C0"/>
                </a:solidFill>
                <a:latin typeface="Arial"/>
                <a:ea typeface="Arial"/>
                <a:cs typeface="Arial"/>
                <a:sym typeface="Arial"/>
              </a:rPr>
              <a:t>THỦY</a:t>
            </a:r>
            <a:r>
              <a:rPr lang="en-US" sz="1400" b="1" i="0" u="none" strike="noStrike" cap="none" dirty="0">
                <a:solidFill>
                  <a:srgbClr val="0070C0"/>
                </a:solidFill>
                <a:latin typeface="Arial"/>
                <a:ea typeface="Arial"/>
                <a:cs typeface="Arial"/>
                <a:sym typeface="Arial"/>
              </a:rPr>
              <a:t> (</a:t>
            </a:r>
            <a:r>
              <a:rPr lang="en-US" b="1" dirty="0" err="1">
                <a:solidFill>
                  <a:srgbClr val="0070C0"/>
                </a:solidFill>
              </a:rPr>
              <a:t>đ</a:t>
            </a:r>
            <a:r>
              <a:rPr lang="en-US" sz="1400" b="1" i="0" u="none" strike="noStrike" cap="none" dirty="0" err="1">
                <a:solidFill>
                  <a:srgbClr val="0070C0"/>
                </a:solidFill>
                <a:latin typeface="Arial"/>
                <a:ea typeface="Arial"/>
                <a:cs typeface="Arial"/>
                <a:sym typeface="Arial"/>
              </a:rPr>
              <a:t>ồng</a:t>
            </a:r>
            <a:r>
              <a:rPr lang="en-US" sz="1400" b="1" i="0" u="none" strike="noStrike" cap="none" dirty="0">
                <a:solidFill>
                  <a:srgbClr val="0070C0"/>
                </a:solidFill>
                <a:latin typeface="Arial"/>
                <a:ea typeface="Arial"/>
                <a:cs typeface="Arial"/>
                <a:sym typeface="Arial"/>
              </a:rPr>
              <a:t> </a:t>
            </a:r>
            <a:r>
              <a:rPr lang="en-US" sz="1400" b="1" i="0" u="none" strike="noStrike" cap="none" dirty="0" err="1">
                <a:solidFill>
                  <a:srgbClr val="0070C0"/>
                </a:solidFill>
                <a:latin typeface="Arial"/>
                <a:ea typeface="Arial"/>
                <a:cs typeface="Arial"/>
                <a:sym typeface="Arial"/>
              </a:rPr>
              <a:t>Chủ</a:t>
            </a:r>
            <a:r>
              <a:rPr lang="en-US" sz="1400" b="1" i="0" u="none" strike="noStrike" cap="none" dirty="0">
                <a:solidFill>
                  <a:srgbClr val="0070C0"/>
                </a:solidFill>
                <a:latin typeface="Arial"/>
                <a:ea typeface="Arial"/>
                <a:cs typeface="Arial"/>
                <a:sym typeface="Arial"/>
              </a:rPr>
              <a:t> </a:t>
            </a:r>
            <a:r>
              <a:rPr lang="en-US" sz="1400" b="1" i="0" u="none" strike="noStrike" cap="none" dirty="0" err="1">
                <a:solidFill>
                  <a:srgbClr val="0070C0"/>
                </a:solidFill>
                <a:latin typeface="Arial"/>
                <a:ea typeface="Arial"/>
                <a:cs typeface="Arial"/>
                <a:sym typeface="Arial"/>
              </a:rPr>
              <a:t>biên</a:t>
            </a:r>
            <a:r>
              <a:rPr lang="en-US" sz="1400" b="1" i="0" u="none" strike="noStrike" cap="none" dirty="0">
                <a:solidFill>
                  <a:srgbClr val="0070C0"/>
                </a:solidFill>
                <a:latin typeface="Arial"/>
                <a:ea typeface="Arial"/>
                <a:cs typeface="Arial"/>
                <a:sym typeface="Arial"/>
              </a:rPr>
              <a:t>)</a:t>
            </a:r>
            <a:endParaRPr dirty="0"/>
          </a:p>
          <a:p>
            <a:pPr marL="0" marR="0" lvl="0" indent="0" algn="l" rtl="0">
              <a:spcBef>
                <a:spcPts val="0"/>
              </a:spcBef>
              <a:spcAft>
                <a:spcPts val="0"/>
              </a:spcAft>
              <a:buNone/>
            </a:pPr>
            <a:r>
              <a:rPr lang="en-US" sz="1400" b="1" i="0" u="none" strike="noStrike" cap="none" dirty="0">
                <a:solidFill>
                  <a:srgbClr val="0070C0"/>
                </a:solidFill>
                <a:latin typeface="Arial"/>
                <a:ea typeface="Arial"/>
                <a:cs typeface="Arial"/>
                <a:sym typeface="Arial"/>
              </a:rPr>
              <a:t>NGUYỄN HỒNG KIÊN – LẠI THỊ YẾN NGỌC – PHẠM ĐÌNH VĂN (</a:t>
            </a:r>
            <a:r>
              <a:rPr lang="en-US" sz="1400" b="1" i="0" u="none" strike="noStrike" cap="none" dirty="0" err="1">
                <a:solidFill>
                  <a:srgbClr val="0070C0"/>
                </a:solidFill>
                <a:latin typeface="Arial"/>
                <a:ea typeface="Arial"/>
                <a:cs typeface="Arial"/>
                <a:sym typeface="Arial"/>
              </a:rPr>
              <a:t>tác</a:t>
            </a:r>
            <a:r>
              <a:rPr lang="en-US" sz="1400" b="1" i="0" u="none" strike="noStrike" cap="none" dirty="0">
                <a:solidFill>
                  <a:srgbClr val="0070C0"/>
                </a:solidFill>
                <a:latin typeface="Arial"/>
                <a:ea typeface="Arial"/>
                <a:cs typeface="Arial"/>
                <a:sym typeface="Arial"/>
              </a:rPr>
              <a:t> </a:t>
            </a:r>
            <a:r>
              <a:rPr lang="en-US" sz="1400" b="1" i="0" u="none" strike="noStrike" cap="none" dirty="0" err="1">
                <a:solidFill>
                  <a:srgbClr val="0070C0"/>
                </a:solidFill>
                <a:latin typeface="Arial"/>
                <a:ea typeface="Arial"/>
                <a:cs typeface="Arial"/>
                <a:sym typeface="Arial"/>
              </a:rPr>
              <a:t>giả</a:t>
            </a:r>
            <a:r>
              <a:rPr lang="en-US" sz="1400" b="1" i="0" u="none" strike="noStrike" cap="none" dirty="0">
                <a:solidFill>
                  <a:srgbClr val="0070C0"/>
                </a:solidFill>
                <a:latin typeface="Arial"/>
                <a:ea typeface="Arial"/>
                <a:cs typeface="Arial"/>
                <a:sym typeface="Arial"/>
              </a:rPr>
              <a:t>)</a:t>
            </a:r>
            <a:endParaRPr sz="1400" b="1" i="0" u="none" strike="noStrike" cap="none" dirty="0">
              <a:solidFill>
                <a:srgbClr val="0070C0"/>
              </a:solidFill>
              <a:latin typeface="Arial"/>
              <a:ea typeface="Arial"/>
              <a:cs typeface="Arial"/>
              <a:sym typeface="Arial"/>
            </a:endParaRPr>
          </a:p>
        </p:txBody>
      </p:sp>
      <p:pic>
        <p:nvPicPr>
          <p:cNvPr id="5" name="Picture 4">
            <a:extLst>
              <a:ext uri="{FF2B5EF4-FFF2-40B4-BE49-F238E27FC236}">
                <a16:creationId xmlns:a16="http://schemas.microsoft.com/office/drawing/2014/main" id="{52BA8FF6-0142-B1AB-4734-4EDDCC5BCBB9}"/>
              </a:ext>
            </a:extLst>
          </p:cNvPr>
          <p:cNvPicPr>
            <a:picLocks noChangeAspect="1"/>
          </p:cNvPicPr>
          <p:nvPr/>
        </p:nvPicPr>
        <p:blipFill>
          <a:blip r:embed="rId4"/>
          <a:stretch>
            <a:fillRect/>
          </a:stretch>
        </p:blipFill>
        <p:spPr>
          <a:xfrm>
            <a:off x="7987792" y="2360632"/>
            <a:ext cx="2596032" cy="362102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3"/>
          <p:cNvSpPr txBox="1">
            <a:spLocks noGrp="1"/>
          </p:cNvSpPr>
          <p:nvPr>
            <p:ph type="title"/>
          </p:nvPr>
        </p:nvSpPr>
        <p:spPr>
          <a:xfrm>
            <a:off x="1104122" y="869302"/>
            <a:ext cx="8646368" cy="1066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Kết quả đánh giá đối với mỗi học sinh là kết quả tổng hợp:  </a:t>
            </a:r>
            <a:endParaRPr sz="3600">
              <a:latin typeface="Arial"/>
              <a:ea typeface="Arial"/>
              <a:cs typeface="Arial"/>
              <a:sym typeface="Arial"/>
            </a:endParaRPr>
          </a:p>
        </p:txBody>
      </p:sp>
      <p:grpSp>
        <p:nvGrpSpPr>
          <p:cNvPr id="394" name="Google Shape;394;p13"/>
          <p:cNvGrpSpPr/>
          <p:nvPr/>
        </p:nvGrpSpPr>
        <p:grpSpPr>
          <a:xfrm>
            <a:off x="1374213" y="2398530"/>
            <a:ext cx="5344740" cy="2683425"/>
            <a:chOff x="2612" y="645929"/>
            <a:chExt cx="5344740" cy="2683425"/>
          </a:xfrm>
        </p:grpSpPr>
        <p:sp>
          <p:nvSpPr>
            <p:cNvPr id="395" name="Google Shape;395;p13"/>
            <p:cNvSpPr/>
            <p:nvPr/>
          </p:nvSpPr>
          <p:spPr>
            <a:xfrm>
              <a:off x="5193958" y="2149930"/>
              <a:ext cx="153394" cy="153391"/>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a:off x="4912825" y="2149930"/>
              <a:ext cx="153394" cy="1533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3"/>
            <p:cNvSpPr/>
            <p:nvPr/>
          </p:nvSpPr>
          <p:spPr>
            <a:xfrm>
              <a:off x="4631691" y="2149930"/>
              <a:ext cx="153394" cy="153391"/>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3"/>
            <p:cNvSpPr/>
            <p:nvPr/>
          </p:nvSpPr>
          <p:spPr>
            <a:xfrm>
              <a:off x="4351093" y="2149930"/>
              <a:ext cx="153394" cy="153391"/>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4069959" y="2149930"/>
              <a:ext cx="153394" cy="153391"/>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3635432" y="2073234"/>
              <a:ext cx="306788" cy="307035"/>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a:off x="4943824" y="1833055"/>
              <a:ext cx="153394" cy="1533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4943824" y="2469076"/>
              <a:ext cx="153394" cy="153391"/>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5080650" y="1970805"/>
              <a:ext cx="153394" cy="153391"/>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5089736" y="2332083"/>
              <a:ext cx="153394" cy="153391"/>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1577071" y="1124151"/>
              <a:ext cx="2309130" cy="2205203"/>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txBox="1"/>
            <p:nvPr/>
          </p:nvSpPr>
          <p:spPr>
            <a:xfrm>
              <a:off x="2066775" y="1576787"/>
              <a:ext cx="1632802" cy="1559313"/>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Calibri"/>
                  <a:ea typeface="Calibri"/>
                  <a:cs typeface="Calibri"/>
                  <a:sym typeface="Calibri"/>
                </a:rPr>
                <a:t>về phẩm chất và năng lực và có thể phân ra làm một số mức để xếp loại. </a:t>
              </a:r>
              <a:endParaRPr sz="2000" b="1">
                <a:solidFill>
                  <a:schemeClr val="lt1"/>
                </a:solidFill>
                <a:latin typeface="Calibri"/>
                <a:ea typeface="Calibri"/>
                <a:cs typeface="Calibri"/>
                <a:sym typeface="Calibri"/>
              </a:endParaRPr>
            </a:p>
          </p:txBody>
        </p:sp>
        <p:sp>
          <p:nvSpPr>
            <p:cNvPr id="407" name="Google Shape;407;p13"/>
            <p:cNvSpPr/>
            <p:nvPr/>
          </p:nvSpPr>
          <p:spPr>
            <a:xfrm>
              <a:off x="1839065" y="1317377"/>
              <a:ext cx="306788" cy="307035"/>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1642378" y="1155407"/>
              <a:ext cx="153394" cy="153391"/>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1314746" y="1155407"/>
              <a:ext cx="153394" cy="153391"/>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987113" y="1155407"/>
              <a:ext cx="153394" cy="153391"/>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659480" y="1155407"/>
              <a:ext cx="153394" cy="153391"/>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331313" y="1155407"/>
              <a:ext cx="153394" cy="1533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a:off x="3681" y="1155407"/>
              <a:ext cx="153394" cy="153391"/>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a:off x="2612" y="759566"/>
              <a:ext cx="1797970" cy="39457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txBox="1"/>
            <p:nvPr/>
          </p:nvSpPr>
          <p:spPr>
            <a:xfrm>
              <a:off x="2612" y="645929"/>
              <a:ext cx="2562168" cy="394579"/>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None/>
              </a:pPr>
              <a:r>
                <a:rPr lang="en-US" sz="2000">
                  <a:solidFill>
                    <a:schemeClr val="dk1"/>
                  </a:solidFill>
                  <a:latin typeface="Calibri"/>
                  <a:ea typeface="Calibri"/>
                  <a:cs typeface="Calibri"/>
                  <a:sym typeface="Calibri"/>
                </a:rPr>
                <a:t>Đánh giá thường xuyên  </a:t>
              </a:r>
              <a:endParaRPr sz="2000">
                <a:solidFill>
                  <a:schemeClr val="dk1"/>
                </a:solidFill>
                <a:latin typeface="Calibri"/>
                <a:ea typeface="Calibri"/>
                <a:cs typeface="Calibri"/>
                <a:sym typeface="Calibri"/>
              </a:endParaRPr>
            </a:p>
          </p:txBody>
        </p:sp>
        <p:sp>
          <p:nvSpPr>
            <p:cNvPr id="416" name="Google Shape;416;p13"/>
            <p:cNvSpPr/>
            <p:nvPr/>
          </p:nvSpPr>
          <p:spPr>
            <a:xfrm>
              <a:off x="1839065" y="2816478"/>
              <a:ext cx="306788" cy="307035"/>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3"/>
            <p:cNvSpPr/>
            <p:nvPr/>
          </p:nvSpPr>
          <p:spPr>
            <a:xfrm>
              <a:off x="1642378" y="3129064"/>
              <a:ext cx="153394" cy="1533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a:off x="1314746" y="3129064"/>
              <a:ext cx="153394" cy="153391"/>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987113" y="3129064"/>
              <a:ext cx="153394" cy="153391"/>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659480" y="3129064"/>
              <a:ext cx="153394" cy="153391"/>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331313" y="3129064"/>
              <a:ext cx="153394" cy="153391"/>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3681" y="3129064"/>
              <a:ext cx="153394" cy="1533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152401" y="2732970"/>
              <a:ext cx="1498392" cy="39457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txBox="1"/>
            <p:nvPr/>
          </p:nvSpPr>
          <p:spPr>
            <a:xfrm>
              <a:off x="9767" y="2663484"/>
              <a:ext cx="1821074" cy="394579"/>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None/>
              </a:pPr>
              <a:r>
                <a:rPr lang="en-US" sz="2000">
                  <a:solidFill>
                    <a:schemeClr val="dk1"/>
                  </a:solidFill>
                  <a:latin typeface="Calibri"/>
                  <a:ea typeface="Calibri"/>
                  <a:cs typeface="Calibri"/>
                  <a:sym typeface="Calibri"/>
                </a:rPr>
                <a:t>Đánh giá định kì </a:t>
              </a:r>
              <a:endParaRPr sz="2000">
                <a:solidFill>
                  <a:schemeClr val="dk1"/>
                </a:solidFill>
                <a:latin typeface="Calibri"/>
                <a:ea typeface="Calibri"/>
                <a:cs typeface="Calibri"/>
                <a:sym typeface="Calibri"/>
              </a:endParaRPr>
            </a:p>
          </p:txBody>
        </p:sp>
      </p:grpSp>
      <p:sp>
        <p:nvSpPr>
          <p:cNvPr id="425" name="Google Shape;425;p13"/>
          <p:cNvSpPr txBox="1">
            <a:spLocks noGrp="1"/>
          </p:cNvSpPr>
          <p:nvPr>
            <p:ph type="body" idx="2"/>
          </p:nvPr>
        </p:nvSpPr>
        <p:spPr>
          <a:xfrm>
            <a:off x="7086600" y="3124200"/>
            <a:ext cx="4435564" cy="1905000"/>
          </a:xfrm>
          <a:prstGeom prst="rect">
            <a:avLst/>
          </a:prstGeom>
          <a:gradFill>
            <a:gsLst>
              <a:gs pos="0">
                <a:srgbClr val="A6B6DE"/>
              </a:gs>
              <a:gs pos="50000">
                <a:srgbClr val="98AAD9"/>
              </a:gs>
              <a:gs pos="100000">
                <a:srgbClr val="859CD7"/>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0070C0"/>
              </a:buClr>
              <a:buSzPct val="100000"/>
              <a:buNone/>
            </a:pPr>
            <a:r>
              <a:rPr lang="en-US">
                <a:solidFill>
                  <a:srgbClr val="0070C0"/>
                </a:solidFill>
                <a:latin typeface="Calibri"/>
                <a:ea typeface="Calibri"/>
                <a:cs typeface="Calibri"/>
                <a:sym typeface="Calibri"/>
              </a:rPr>
              <a:t>Kết quả đánh giá Hoạt động trải nghiệm, hướng nghiệp được ghi vào hồ sơ học tập của học sinh (tương đương một môn học).</a:t>
            </a:r>
            <a:endParaRPr>
              <a:solidFill>
                <a:srgbClr val="0070C0"/>
              </a:solidFill>
            </a:endParaRPr>
          </a:p>
          <a:p>
            <a:pPr marL="228600" lvl="0" indent="-64135" algn="l" rtl="0">
              <a:lnSpc>
                <a:spcPct val="90000"/>
              </a:lnSpc>
              <a:spcBef>
                <a:spcPts val="1000"/>
              </a:spcBef>
              <a:spcAft>
                <a:spcPts val="0"/>
              </a:spcAft>
              <a:buClr>
                <a:schemeClr val="dk1"/>
              </a:buClr>
              <a:buSzPct val="100000"/>
              <a:buNone/>
            </a:pPr>
            <a:endParaRPr>
              <a:solidFill>
                <a:srgbClr val="0070C0"/>
              </a:solidFill>
            </a:endParaRPr>
          </a:p>
        </p:txBody>
      </p:sp>
    </p:spTree>
    <p:extLst>
      <p:ext uri="{BB962C8B-B14F-4D97-AF65-F5344CB8AC3E}">
        <p14:creationId xmlns:p14="http://schemas.microsoft.com/office/powerpoint/2010/main" val="77570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g113ac30190f_0_727"/>
          <p:cNvSpPr txBox="1">
            <a:spLocks noGrp="1"/>
          </p:cNvSpPr>
          <p:nvPr>
            <p:ph type="title"/>
          </p:nvPr>
        </p:nvSpPr>
        <p:spPr>
          <a:xfrm>
            <a:off x="631712" y="2719735"/>
            <a:ext cx="5631928" cy="217624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200"/>
              <a:buFont typeface="Arial"/>
              <a:buNone/>
            </a:pPr>
            <a:r>
              <a:rPr lang="en-US" b="1" dirty="0">
                <a:solidFill>
                  <a:srgbClr val="0070C0"/>
                </a:solidFill>
                <a:latin typeface="Arial"/>
                <a:ea typeface="Arial"/>
                <a:cs typeface="Arial"/>
                <a:sym typeface="Arial"/>
              </a:rPr>
              <a:t>PHƯƠNG PHÁP VÀ HÌNH THỨC TỔ CHỨC </a:t>
            </a:r>
            <a:br>
              <a:rPr lang="en-US" b="1" dirty="0">
                <a:latin typeface="Arial"/>
                <a:ea typeface="Arial"/>
                <a:cs typeface="Arial"/>
                <a:sym typeface="Arial"/>
              </a:rPr>
            </a:br>
            <a:r>
              <a:rPr lang="en-US" b="1" dirty="0">
                <a:latin typeface="Arial"/>
                <a:ea typeface="Arial"/>
                <a:cs typeface="Arial"/>
                <a:sym typeface="Arial"/>
              </a:rPr>
              <a:t>HOẠT ĐỘNG TRẢI NGHIỆM, HƯỚNG NGHIỆP 12</a:t>
            </a:r>
            <a:endParaRPr b="1" dirty="0">
              <a:latin typeface="Arial"/>
              <a:ea typeface="Arial"/>
              <a:cs typeface="Arial"/>
              <a:sym typeface="Arial"/>
            </a:endParaRPr>
          </a:p>
        </p:txBody>
      </p:sp>
      <p:pic>
        <p:nvPicPr>
          <p:cNvPr id="2" name="Picture 1">
            <a:extLst>
              <a:ext uri="{FF2B5EF4-FFF2-40B4-BE49-F238E27FC236}">
                <a16:creationId xmlns:a16="http://schemas.microsoft.com/office/drawing/2014/main" id="{6B7E1ECC-95B2-0A0B-4134-D21C80AE36E8}"/>
              </a:ext>
            </a:extLst>
          </p:cNvPr>
          <p:cNvPicPr>
            <a:picLocks noChangeAspect="1"/>
          </p:cNvPicPr>
          <p:nvPr/>
        </p:nvPicPr>
        <p:blipFill>
          <a:blip r:embed="rId3"/>
          <a:stretch>
            <a:fillRect/>
          </a:stretch>
        </p:blipFill>
        <p:spPr>
          <a:xfrm>
            <a:off x="6263640" y="1238251"/>
            <a:ext cx="5145914" cy="4890744"/>
          </a:xfrm>
          <a:prstGeom prst="rect">
            <a:avLst/>
          </a:prstGeom>
          <a:ln>
            <a:noFill/>
          </a:ln>
          <a:effectLst>
            <a:softEdge rad="11250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113ac30190f_0_247"/>
          <p:cNvSpPr txBox="1"/>
          <p:nvPr/>
        </p:nvSpPr>
        <p:spPr>
          <a:xfrm>
            <a:off x="0" y="1378239"/>
            <a:ext cx="12192000" cy="457200"/>
          </a:xfrm>
          <a:prstGeom prst="rect">
            <a:avLst/>
          </a:prstGeom>
          <a:solidFill>
            <a:srgbClr val="BBD6EE"/>
          </a:solid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1E4E79"/>
              </a:buClr>
              <a:buSzPts val="2400"/>
              <a:buFont typeface="Calibri"/>
              <a:buNone/>
            </a:pP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C</a:t>
            </a:r>
            <a:r>
              <a:rPr lang="en-US" sz="2400" b="1" dirty="0" err="1">
                <a:solidFill>
                  <a:srgbClr val="1E4E79"/>
                </a:solidFill>
                <a:latin typeface="Arial" panose="020B0604020202020204" pitchFamily="34" charset="0"/>
                <a:ea typeface="Calibri"/>
                <a:cs typeface="Arial" panose="020B0604020202020204" pitchFamily="34" charset="0"/>
                <a:sym typeface="Calibri"/>
              </a:rPr>
              <a:t>Á</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C</a:t>
            </a:r>
            <a:r>
              <a:rPr lang="en-US" sz="2400"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PHƯƠNG</a:t>
            </a:r>
            <a:r>
              <a:rPr lang="en-US" sz="2400"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THỨC</a:t>
            </a:r>
            <a:r>
              <a:rPr lang="en-US" sz="2400"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TỔ</a:t>
            </a:r>
            <a:r>
              <a:rPr lang="en-US" sz="2400"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CHỨC</a:t>
            </a:r>
            <a:endParaRPr sz="2400" b="1" i="0" u="none" strike="noStrike" cap="none" dirty="0">
              <a:solidFill>
                <a:srgbClr val="1E4E79"/>
              </a:solidFill>
              <a:latin typeface="Arial" panose="020B0604020202020204" pitchFamily="34" charset="0"/>
              <a:ea typeface="Calibri"/>
              <a:cs typeface="Arial" panose="020B0604020202020204" pitchFamily="34" charset="0"/>
              <a:sym typeface="Calibri"/>
            </a:endParaRPr>
          </a:p>
        </p:txBody>
      </p:sp>
      <p:grpSp>
        <p:nvGrpSpPr>
          <p:cNvPr id="343" name="Google Shape;343;g113ac30190f_0_247"/>
          <p:cNvGrpSpPr/>
          <p:nvPr/>
        </p:nvGrpSpPr>
        <p:grpSpPr>
          <a:xfrm>
            <a:off x="274660" y="1964792"/>
            <a:ext cx="11796426" cy="3704540"/>
            <a:chOff x="7247" y="719144"/>
            <a:chExt cx="11796426" cy="3704540"/>
          </a:xfrm>
        </p:grpSpPr>
        <p:sp>
          <p:nvSpPr>
            <p:cNvPr id="344" name="Google Shape;344;g113ac30190f_0_247"/>
            <p:cNvSpPr/>
            <p:nvPr/>
          </p:nvSpPr>
          <p:spPr>
            <a:xfrm>
              <a:off x="7247" y="1459242"/>
              <a:ext cx="2569800" cy="1918500"/>
            </a:xfrm>
            <a:prstGeom prst="round2SameRect">
              <a:avLst>
                <a:gd name="adj1" fmla="val 8000"/>
                <a:gd name="adj2" fmla="val 0"/>
              </a:avLst>
            </a:prstGeom>
            <a:solidFill>
              <a:schemeClr val="lt1">
                <a:alpha val="89410"/>
              </a:schemeClr>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g113ac30190f_0_247"/>
            <p:cNvSpPr txBox="1"/>
            <p:nvPr/>
          </p:nvSpPr>
          <p:spPr>
            <a:xfrm>
              <a:off x="52198" y="1504193"/>
              <a:ext cx="2480100" cy="1873500"/>
            </a:xfrm>
            <a:prstGeom prst="rect">
              <a:avLst/>
            </a:prstGeom>
            <a:noFill/>
            <a:ln>
              <a:noFill/>
            </a:ln>
          </p:spPr>
          <p:txBody>
            <a:bodyPr spcFirstLastPara="1" wrap="square" lIns="19050" tIns="57150" rIns="19050" bIns="19050"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Thực</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địa</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Thực</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tế</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Tham</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quan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Cắm</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trại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Tro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chơi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a:solidFill>
                    <a:schemeClr val="dk1"/>
                  </a:solidFill>
                  <a:latin typeface="+mj-lt"/>
                  <a:ea typeface="Calibri"/>
                  <a:cs typeface="Arial" panose="020B0604020202020204" pitchFamily="34" charset="0"/>
                  <a:sym typeface="Calibri"/>
                </a:rPr>
                <a:t>…</a:t>
              </a:r>
              <a:endParaRPr sz="1500" b="0" i="0" u="none" strike="noStrike" cap="none" dirty="0">
                <a:solidFill>
                  <a:schemeClr val="dk1"/>
                </a:solidFill>
                <a:latin typeface="+mj-lt"/>
                <a:ea typeface="Calibri"/>
                <a:cs typeface="Arial" panose="020B0604020202020204" pitchFamily="34" charset="0"/>
                <a:sym typeface="Calibri"/>
              </a:endParaRPr>
            </a:p>
          </p:txBody>
        </p:sp>
        <p:sp>
          <p:nvSpPr>
            <p:cNvPr id="346" name="Google Shape;346;g113ac30190f_0_247"/>
            <p:cNvSpPr/>
            <p:nvPr/>
          </p:nvSpPr>
          <p:spPr>
            <a:xfrm>
              <a:off x="7247" y="3377648"/>
              <a:ext cx="2569800" cy="825000"/>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113ac30190f_0_247"/>
            <p:cNvSpPr txBox="1"/>
            <p:nvPr/>
          </p:nvSpPr>
          <p:spPr>
            <a:xfrm>
              <a:off x="7247" y="3377648"/>
              <a:ext cx="1809900" cy="825000"/>
            </a:xfrm>
            <a:prstGeom prst="rect">
              <a:avLst/>
            </a:prstGeom>
            <a:noFill/>
            <a:ln>
              <a:noFill/>
            </a:ln>
          </p:spPr>
          <p:txBody>
            <a:bodyPr spcFirstLastPara="1" wrap="square" lIns="72375" tIns="0" rIns="2412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600" b="0" i="0" u="none" strike="noStrike" cap="none" dirty="0" err="1">
                  <a:solidFill>
                    <a:schemeClr val="lt1"/>
                  </a:solidFill>
                  <a:latin typeface="+mj-lt"/>
                  <a:ea typeface="Calibri"/>
                  <a:cs typeface="Arial" panose="020B0604020202020204" pitchFamily="34" charset="0"/>
                  <a:sym typeface="Calibri"/>
                </a:rPr>
                <a:t>Phương</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thức</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có</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tính</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khám</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phá</a:t>
              </a:r>
              <a:r>
                <a:rPr lang="en-US" sz="1600" b="0" i="1" u="none" strike="noStrike" cap="none" dirty="0">
                  <a:solidFill>
                    <a:schemeClr val="lt1"/>
                  </a:solidFill>
                  <a:latin typeface="+mj-lt"/>
                  <a:ea typeface="Calibri"/>
                  <a:cs typeface="Arial" panose="020B0604020202020204" pitchFamily="34" charset="0"/>
                  <a:sym typeface="Calibri"/>
                </a:rPr>
                <a:t> </a:t>
              </a:r>
              <a:endParaRPr sz="1600" b="0" i="0" u="none" strike="noStrike" cap="none" dirty="0">
                <a:solidFill>
                  <a:schemeClr val="lt1"/>
                </a:solidFill>
                <a:latin typeface="+mj-lt"/>
                <a:ea typeface="Calibri"/>
                <a:cs typeface="Arial" panose="020B0604020202020204" pitchFamily="34" charset="0"/>
                <a:sym typeface="Calibri"/>
              </a:endParaRPr>
            </a:p>
          </p:txBody>
        </p:sp>
        <p:sp>
          <p:nvSpPr>
            <p:cNvPr id="348" name="Google Shape;348;g113ac30190f_0_247"/>
            <p:cNvSpPr/>
            <p:nvPr/>
          </p:nvSpPr>
          <p:spPr>
            <a:xfrm>
              <a:off x="1889764" y="3508678"/>
              <a:ext cx="899400" cy="899400"/>
            </a:xfrm>
            <a:prstGeom prst="ellipse">
              <a:avLst/>
            </a:prstGeom>
            <a:blipFill rotWithShape="1">
              <a:blip r:embed="rId3">
                <a:alphaModFix/>
              </a:blip>
              <a:stretch>
                <a:fillRect/>
              </a:stretch>
            </a:blipFill>
            <a:ln w="12700" cap="flat" cmpd="sng">
              <a:solidFill>
                <a:srgbClr val="F7D5CB">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113ac30190f_0_247"/>
            <p:cNvSpPr/>
            <p:nvPr/>
          </p:nvSpPr>
          <p:spPr>
            <a:xfrm>
              <a:off x="3034776" y="719144"/>
              <a:ext cx="2569800" cy="2909100"/>
            </a:xfrm>
            <a:prstGeom prst="round2SameRect">
              <a:avLst>
                <a:gd name="adj1" fmla="val 8000"/>
                <a:gd name="adj2" fmla="val 0"/>
              </a:avLst>
            </a:prstGeom>
            <a:solidFill>
              <a:schemeClr val="lt1">
                <a:alpha val="89410"/>
              </a:schemeClr>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113ac30190f_0_247"/>
            <p:cNvSpPr txBox="1"/>
            <p:nvPr/>
          </p:nvSpPr>
          <p:spPr>
            <a:xfrm>
              <a:off x="3094993" y="779361"/>
              <a:ext cx="2449500" cy="2848800"/>
            </a:xfrm>
            <a:prstGeom prst="rect">
              <a:avLst/>
            </a:prstGeom>
            <a:noFill/>
            <a:ln>
              <a:noFill/>
            </a:ln>
          </p:spPr>
          <p:txBody>
            <a:bodyPr spcFirstLastPara="1" wrap="square" lIns="19050" tIns="57150" rIns="19050" bIns="19050"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Diễn</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đàn</a:t>
              </a:r>
              <a:r>
                <a:rPr lang="en-US" sz="1500" b="0" i="0" u="none" strike="noStrike" cap="none" dirty="0">
                  <a:solidFill>
                    <a:schemeClr val="dk1"/>
                  </a:solidFill>
                  <a:latin typeface="+mj-lt"/>
                  <a:ea typeface="Calibri"/>
                  <a:cs typeface="Arial" panose="020B0604020202020204" pitchFamily="34" charset="0"/>
                  <a:sym typeface="Calibri"/>
                </a:rPr>
                <a:t> </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Giao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lưu</a:t>
              </a:r>
              <a:r>
                <a:rPr lang="en-US" sz="1500" b="0" i="0" u="none" strike="noStrike" cap="none" dirty="0">
                  <a:solidFill>
                    <a:schemeClr val="dk1"/>
                  </a:solidFill>
                  <a:latin typeface="+mj-lt"/>
                  <a:ea typeface="Calibri"/>
                  <a:cs typeface="Arial" panose="020B0604020202020204" pitchFamily="34" charset="0"/>
                  <a:sym typeface="Calibri"/>
                </a:rPr>
                <a:t> </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Hội</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thảo</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Sân</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khấu</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hoá</a:t>
              </a:r>
              <a:r>
                <a:rPr lang="en-US" sz="1500" b="0" i="0" u="none" strike="noStrike" cap="none" dirty="0">
                  <a:solidFill>
                    <a:schemeClr val="dk1"/>
                  </a:solidFill>
                  <a:latin typeface="+mj-lt"/>
                  <a:ea typeface="Calibri"/>
                  <a:cs typeface="Arial" panose="020B0604020202020204" pitchFamily="34" charset="0"/>
                  <a:sym typeface="Calibri"/>
                </a:rPr>
                <a:t> </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Đóng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vai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Thảo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luận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Trao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đổi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Thực</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hành</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Thuyết</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trình</a:t>
              </a:r>
              <a:r>
                <a:rPr lang="en-US" sz="1500" b="0" i="0" u="none" strike="noStrike" cap="none" dirty="0">
                  <a:solidFill>
                    <a:schemeClr val="dk1"/>
                  </a:solidFill>
                  <a:latin typeface="+mj-lt"/>
                  <a:ea typeface="Calibri"/>
                  <a:cs typeface="Arial" panose="020B0604020202020204" pitchFamily="34" charset="0"/>
                  <a:sym typeface="Calibri"/>
                </a:rPr>
                <a:t> </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Trình</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diễn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a:solidFill>
                    <a:schemeClr val="dk1"/>
                  </a:solidFill>
                  <a:latin typeface="+mj-lt"/>
                  <a:ea typeface="Calibri"/>
                  <a:cs typeface="Arial" panose="020B0604020202020204" pitchFamily="34" charset="0"/>
                  <a:sym typeface="Calibri"/>
                </a:rPr>
                <a:t>….</a:t>
              </a:r>
              <a:endParaRPr sz="1500" b="0" i="0" u="none" strike="noStrike" cap="none" dirty="0">
                <a:solidFill>
                  <a:schemeClr val="dk1"/>
                </a:solidFill>
                <a:latin typeface="+mj-lt"/>
                <a:ea typeface="Calibri"/>
                <a:cs typeface="Arial" panose="020B0604020202020204" pitchFamily="34" charset="0"/>
                <a:sym typeface="Calibri"/>
              </a:endParaRPr>
            </a:p>
          </p:txBody>
        </p:sp>
        <p:sp>
          <p:nvSpPr>
            <p:cNvPr id="351" name="Google Shape;351;g113ac30190f_0_247"/>
            <p:cNvSpPr/>
            <p:nvPr/>
          </p:nvSpPr>
          <p:spPr>
            <a:xfrm>
              <a:off x="3050735" y="3425848"/>
              <a:ext cx="2569800" cy="825000"/>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g113ac30190f_0_247"/>
            <p:cNvSpPr txBox="1"/>
            <p:nvPr/>
          </p:nvSpPr>
          <p:spPr>
            <a:xfrm>
              <a:off x="3050735" y="3425848"/>
              <a:ext cx="1809900" cy="825000"/>
            </a:xfrm>
            <a:prstGeom prst="rect">
              <a:avLst/>
            </a:prstGeom>
            <a:noFill/>
            <a:ln>
              <a:noFill/>
            </a:ln>
          </p:spPr>
          <p:txBody>
            <a:bodyPr spcFirstLastPara="1" wrap="square" lIns="72375" tIns="0" rIns="2412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600" b="0" i="0" u="none" strike="noStrike" cap="none" dirty="0" err="1">
                  <a:solidFill>
                    <a:schemeClr val="lt1"/>
                  </a:solidFill>
                  <a:latin typeface="+mj-lt"/>
                  <a:ea typeface="Calibri"/>
                  <a:cs typeface="Arial" panose="020B0604020202020204" pitchFamily="34" charset="0"/>
                  <a:sym typeface="Calibri"/>
                </a:rPr>
                <a:t>Phương</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thức</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có</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tính</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thể</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nghiệm</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tương</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tác</a:t>
              </a:r>
              <a:r>
                <a:rPr lang="en-US" sz="1600" b="0" i="1" u="none" strike="noStrike" cap="none" dirty="0">
                  <a:solidFill>
                    <a:schemeClr val="lt1"/>
                  </a:solidFill>
                  <a:latin typeface="+mj-lt"/>
                  <a:ea typeface="Calibri"/>
                  <a:cs typeface="Arial" panose="020B0604020202020204" pitchFamily="34" charset="0"/>
                  <a:sym typeface="Calibri"/>
                </a:rPr>
                <a:t> </a:t>
              </a:r>
              <a:endParaRPr sz="1600" b="0" i="0" u="none" strike="noStrike" cap="none" dirty="0">
                <a:solidFill>
                  <a:schemeClr val="lt1"/>
                </a:solidFill>
                <a:latin typeface="+mj-lt"/>
                <a:ea typeface="Calibri"/>
                <a:cs typeface="Arial" panose="020B0604020202020204" pitchFamily="34" charset="0"/>
                <a:sym typeface="Calibri"/>
              </a:endParaRPr>
            </a:p>
          </p:txBody>
        </p:sp>
        <p:sp>
          <p:nvSpPr>
            <p:cNvPr id="353" name="Google Shape;353;g113ac30190f_0_247"/>
            <p:cNvSpPr/>
            <p:nvPr/>
          </p:nvSpPr>
          <p:spPr>
            <a:xfrm>
              <a:off x="4920901" y="3524284"/>
              <a:ext cx="899400" cy="899400"/>
            </a:xfrm>
            <a:prstGeom prst="ellipse">
              <a:avLst/>
            </a:prstGeom>
            <a:blipFill rotWithShape="1">
              <a:blip r:embed="rId4">
                <a:alphaModFix/>
              </a:blip>
              <a:stretch>
                <a:fillRect/>
              </a:stretch>
            </a:blipFill>
            <a:ln w="12700" cap="flat" cmpd="sng">
              <a:solidFill>
                <a:srgbClr val="E0E0E0">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g113ac30190f_0_247"/>
            <p:cNvSpPr/>
            <p:nvPr/>
          </p:nvSpPr>
          <p:spPr>
            <a:xfrm>
              <a:off x="6016920" y="1459242"/>
              <a:ext cx="2569800" cy="1918500"/>
            </a:xfrm>
            <a:prstGeom prst="round2SameRect">
              <a:avLst>
                <a:gd name="adj1" fmla="val 8000"/>
                <a:gd name="adj2" fmla="val 0"/>
              </a:avLst>
            </a:prstGeom>
            <a:solidFill>
              <a:schemeClr val="lt1">
                <a:alpha val="89410"/>
              </a:schemeClr>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g113ac30190f_0_247"/>
            <p:cNvSpPr txBox="1"/>
            <p:nvPr/>
          </p:nvSpPr>
          <p:spPr>
            <a:xfrm>
              <a:off x="6061871" y="1504193"/>
              <a:ext cx="2480100" cy="1873500"/>
            </a:xfrm>
            <a:prstGeom prst="rect">
              <a:avLst/>
            </a:prstGeom>
            <a:noFill/>
            <a:ln>
              <a:noFill/>
            </a:ln>
          </p:spPr>
          <p:txBody>
            <a:bodyPr spcFirstLastPara="1" wrap="square" lIns="19050" tIns="57150" rIns="19050" bIns="19050"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Thực</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hành</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lao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động</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Hoạt</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động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tình</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nguyện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Hoạt</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động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xã</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hội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Hoạt</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động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nhân</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đạo</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a:solidFill>
                    <a:schemeClr val="dk1"/>
                  </a:solidFill>
                  <a:latin typeface="+mj-lt"/>
                  <a:ea typeface="Calibri"/>
                  <a:cs typeface="Arial" panose="020B0604020202020204" pitchFamily="34" charset="0"/>
                  <a:sym typeface="Calibri"/>
                </a:rPr>
                <a:t>….</a:t>
              </a:r>
              <a:endParaRPr sz="1500" b="0" i="0" u="none" strike="noStrike" cap="none" dirty="0">
                <a:solidFill>
                  <a:schemeClr val="dk1"/>
                </a:solidFill>
                <a:latin typeface="+mj-lt"/>
                <a:ea typeface="Calibri"/>
                <a:cs typeface="Arial" panose="020B0604020202020204" pitchFamily="34" charset="0"/>
                <a:sym typeface="Calibri"/>
              </a:endParaRPr>
            </a:p>
          </p:txBody>
        </p:sp>
        <p:sp>
          <p:nvSpPr>
            <p:cNvPr id="356" name="Google Shape;356;g113ac30190f_0_247"/>
            <p:cNvSpPr/>
            <p:nvPr/>
          </p:nvSpPr>
          <p:spPr>
            <a:xfrm>
              <a:off x="6016920" y="3377648"/>
              <a:ext cx="2569800" cy="825000"/>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g113ac30190f_0_247"/>
            <p:cNvSpPr txBox="1"/>
            <p:nvPr/>
          </p:nvSpPr>
          <p:spPr>
            <a:xfrm>
              <a:off x="6016920" y="3377648"/>
              <a:ext cx="1809900" cy="825000"/>
            </a:xfrm>
            <a:prstGeom prst="rect">
              <a:avLst/>
            </a:prstGeom>
            <a:noFill/>
            <a:ln>
              <a:noFill/>
            </a:ln>
          </p:spPr>
          <p:txBody>
            <a:bodyPr spcFirstLastPara="1" wrap="square" lIns="72375" tIns="0" rIns="2412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600" b="0" i="0" u="none" strike="noStrike" cap="none" dirty="0" err="1">
                  <a:solidFill>
                    <a:srgbClr val="FF0000"/>
                  </a:solidFill>
                  <a:latin typeface="+mj-lt"/>
                  <a:ea typeface="Calibri"/>
                  <a:cs typeface="Arial" panose="020B0604020202020204" pitchFamily="34" charset="0"/>
                  <a:sym typeface="Calibri"/>
                </a:rPr>
                <a:t>Phương</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thức</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có</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tính</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cống</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hiến</a:t>
              </a:r>
              <a:endParaRPr sz="1600" b="0" i="0" u="none" strike="noStrike" cap="none" dirty="0">
                <a:solidFill>
                  <a:srgbClr val="FF0000"/>
                </a:solidFill>
                <a:latin typeface="+mj-lt"/>
                <a:ea typeface="Calibri"/>
                <a:cs typeface="Arial" panose="020B0604020202020204" pitchFamily="34" charset="0"/>
                <a:sym typeface="Calibri"/>
              </a:endParaRPr>
            </a:p>
          </p:txBody>
        </p:sp>
        <p:sp>
          <p:nvSpPr>
            <p:cNvPr id="358" name="Google Shape;358;g113ac30190f_0_247"/>
            <p:cNvSpPr/>
            <p:nvPr/>
          </p:nvSpPr>
          <p:spPr>
            <a:xfrm>
              <a:off x="7899437" y="3508678"/>
              <a:ext cx="899400" cy="899400"/>
            </a:xfrm>
            <a:prstGeom prst="ellipse">
              <a:avLst/>
            </a:prstGeom>
            <a:blipFill rotWithShape="1">
              <a:blip r:embed="rId5">
                <a:alphaModFix/>
              </a:blip>
              <a:stretch>
                <a:fillRect/>
              </a:stretch>
            </a:blipFill>
            <a:ln w="12700" cap="flat" cmpd="sng">
              <a:solidFill>
                <a:srgbClr val="FFE8CA">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g113ac30190f_0_247"/>
            <p:cNvSpPr/>
            <p:nvPr/>
          </p:nvSpPr>
          <p:spPr>
            <a:xfrm>
              <a:off x="9021756" y="1459242"/>
              <a:ext cx="2569800" cy="1918500"/>
            </a:xfrm>
            <a:prstGeom prst="round2SameRect">
              <a:avLst>
                <a:gd name="adj1" fmla="val 8000"/>
                <a:gd name="adj2" fmla="val 0"/>
              </a:avLst>
            </a:prstGeom>
            <a:solidFill>
              <a:schemeClr val="lt1">
                <a:alpha val="89410"/>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g113ac30190f_0_247"/>
            <p:cNvSpPr txBox="1"/>
            <p:nvPr/>
          </p:nvSpPr>
          <p:spPr>
            <a:xfrm>
              <a:off x="9066707" y="1504193"/>
              <a:ext cx="2480100" cy="1873500"/>
            </a:xfrm>
            <a:prstGeom prst="rect">
              <a:avLst/>
            </a:prstGeom>
            <a:noFill/>
            <a:ln>
              <a:noFill/>
            </a:ln>
          </p:spPr>
          <p:txBody>
            <a:bodyPr spcFirstLastPara="1" wrap="square" lIns="19050" tIns="57150" rIns="19050" bIns="19050"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Dư</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án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Khảo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sát</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Điều</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tra</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Sáng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tạo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công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nghệ</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a:solidFill>
                    <a:schemeClr val="dk1"/>
                  </a:solidFill>
                  <a:latin typeface="+mj-lt"/>
                  <a:ea typeface="Calibri"/>
                  <a:cs typeface="Arial" panose="020B0604020202020204" pitchFamily="34" charset="0"/>
                  <a:sym typeface="Calibri"/>
                </a:rPr>
                <a:t>….</a:t>
              </a:r>
              <a:endParaRPr sz="1500" b="0" i="0" u="none" strike="noStrike" cap="none" dirty="0">
                <a:solidFill>
                  <a:schemeClr val="dk1"/>
                </a:solidFill>
                <a:latin typeface="+mj-lt"/>
                <a:ea typeface="Calibri"/>
                <a:cs typeface="Arial" panose="020B0604020202020204" pitchFamily="34" charset="0"/>
                <a:sym typeface="Calibri"/>
              </a:endParaRPr>
            </a:p>
          </p:txBody>
        </p:sp>
        <p:sp>
          <p:nvSpPr>
            <p:cNvPr id="361" name="Google Shape;361;g113ac30190f_0_247"/>
            <p:cNvSpPr/>
            <p:nvPr/>
          </p:nvSpPr>
          <p:spPr>
            <a:xfrm>
              <a:off x="9021756" y="3377648"/>
              <a:ext cx="2569800" cy="825000"/>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g113ac30190f_0_247"/>
            <p:cNvSpPr txBox="1"/>
            <p:nvPr/>
          </p:nvSpPr>
          <p:spPr>
            <a:xfrm>
              <a:off x="9021756" y="3377648"/>
              <a:ext cx="1809900" cy="825000"/>
            </a:xfrm>
            <a:prstGeom prst="rect">
              <a:avLst/>
            </a:prstGeom>
            <a:noFill/>
            <a:ln>
              <a:noFill/>
            </a:ln>
          </p:spPr>
          <p:txBody>
            <a:bodyPr spcFirstLastPara="1" wrap="square" lIns="72375" tIns="0" rIns="2412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600" b="0" i="0" u="none" strike="noStrike" cap="none" dirty="0" err="1">
                  <a:solidFill>
                    <a:schemeClr val="lt1"/>
                  </a:solidFill>
                  <a:latin typeface="+mj-lt"/>
                  <a:ea typeface="Calibri"/>
                  <a:cs typeface="Arial" panose="020B0604020202020204" pitchFamily="34" charset="0"/>
                  <a:sym typeface="Calibri"/>
                </a:rPr>
                <a:t>Phương</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thức</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có</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tính</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nghiên</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cứu</a:t>
              </a:r>
              <a:r>
                <a:rPr lang="en-US" sz="1600" b="0" i="1" u="none" strike="noStrike" cap="none" dirty="0">
                  <a:solidFill>
                    <a:schemeClr val="lt1"/>
                  </a:solidFill>
                  <a:latin typeface="+mj-lt"/>
                  <a:ea typeface="Calibri"/>
                  <a:cs typeface="Arial" panose="020B0604020202020204" pitchFamily="34" charset="0"/>
                  <a:sym typeface="Calibri"/>
                </a:rPr>
                <a:t> </a:t>
              </a:r>
              <a:endParaRPr sz="1600" b="0" i="0" u="none" strike="noStrike" cap="none" dirty="0">
                <a:solidFill>
                  <a:schemeClr val="lt1"/>
                </a:solidFill>
                <a:latin typeface="+mj-lt"/>
                <a:ea typeface="Calibri"/>
                <a:cs typeface="Arial" panose="020B0604020202020204" pitchFamily="34" charset="0"/>
                <a:sym typeface="Calibri"/>
              </a:endParaRPr>
            </a:p>
          </p:txBody>
        </p:sp>
        <p:sp>
          <p:nvSpPr>
            <p:cNvPr id="363" name="Google Shape;363;g113ac30190f_0_247"/>
            <p:cNvSpPr/>
            <p:nvPr/>
          </p:nvSpPr>
          <p:spPr>
            <a:xfrm>
              <a:off x="10904273" y="3508678"/>
              <a:ext cx="899400" cy="899400"/>
            </a:xfrm>
            <a:prstGeom prst="ellipse">
              <a:avLst/>
            </a:prstGeom>
            <a:blipFill rotWithShape="1">
              <a:blip r:embed="rId6">
                <a:alphaModFix/>
              </a:blip>
              <a:stretch>
                <a:fillRect/>
              </a:stretch>
            </a:blipFill>
            <a:ln w="12700" cap="flat" cmpd="sng">
              <a:solidFill>
                <a:srgbClr val="CCD3EA">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4" name="Google Shape;364;g113ac30190f_0_247"/>
          <p:cNvSpPr txBox="1"/>
          <p:nvPr/>
        </p:nvSpPr>
        <p:spPr>
          <a:xfrm>
            <a:off x="274660" y="5798685"/>
            <a:ext cx="11658600" cy="990600"/>
          </a:xfrm>
          <a:prstGeom prst="rect">
            <a:avLst/>
          </a:prstGeom>
          <a:solidFill>
            <a:schemeClr val="accent1">
              <a:lumMod val="60000"/>
              <a:lumOff val="40000"/>
            </a:schemeClr>
          </a:solidFill>
          <a:ln>
            <a:noFill/>
          </a:ln>
        </p:spPr>
        <p:txBody>
          <a:bodyPr spcFirstLastPara="1" wrap="square" lIns="91425" tIns="45700" rIns="91425" bIns="45700" anchor="t" anchorCtr="0">
            <a:normAutofit/>
          </a:bodyPr>
          <a:lstStyle/>
          <a:p>
            <a:pPr marL="274320" marR="0" lvl="0" indent="-274320" algn="l" rtl="0">
              <a:lnSpc>
                <a:spcPct val="90000"/>
              </a:lnSpc>
              <a:spcBef>
                <a:spcPts val="0"/>
              </a:spcBef>
              <a:spcAft>
                <a:spcPts val="0"/>
              </a:spcAft>
              <a:buClr>
                <a:schemeClr val="dk1"/>
              </a:buClr>
              <a:buSzPts val="2400"/>
              <a:buFont typeface="Arial"/>
              <a:buChar char="▪"/>
            </a:pPr>
            <a:r>
              <a:rPr lang="en-US" sz="2400" b="0" i="0" u="none" strike="noStrike" cap="none" dirty="0" err="1">
                <a:solidFill>
                  <a:srgbClr val="002060"/>
                </a:solidFill>
                <a:latin typeface="+mj-lt"/>
                <a:ea typeface="Calibri"/>
                <a:cs typeface="Arial" panose="020B0604020202020204" pitchFamily="34" charset="0"/>
                <a:sym typeface="Calibri"/>
              </a:rPr>
              <a:t>Hoạt</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động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trải</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nghiệm</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hướng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nghiệp</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được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tổ</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chức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trong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và</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ngoài</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lớp</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học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trong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và</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ngoài</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trường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học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theo</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quy</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mô</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nhóm</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lớp</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học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khối</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lớp</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hoặc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quy</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mô</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trường</a:t>
            </a:r>
            <a:r>
              <a:rPr lang="en-US" sz="2400" b="0" i="0" u="none" strike="noStrike" cap="none" dirty="0">
                <a:solidFill>
                  <a:srgbClr val="002060"/>
                </a:solidFill>
                <a:latin typeface="+mj-lt"/>
                <a:ea typeface="Calibri"/>
                <a:cs typeface="Arial" panose="020B0604020202020204" pitchFamily="34" charset="0"/>
                <a:sym typeface="Calibri"/>
              </a:rPr>
              <a:t>.</a:t>
            </a:r>
            <a:endParaRPr sz="2400" b="0" i="0" u="none" strike="noStrike" cap="none" dirty="0">
              <a:solidFill>
                <a:srgbClr val="002060"/>
              </a:solidFill>
              <a:latin typeface="+mj-lt"/>
              <a:ea typeface="Calibri"/>
              <a:cs typeface="Arial" panose="020B0604020202020204" pitchFamily="34" charset="0"/>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g113ac30190f_0_748"/>
          <p:cNvSpPr txBox="1">
            <a:spLocks noGrp="1"/>
          </p:cNvSpPr>
          <p:nvPr>
            <p:ph type="title"/>
          </p:nvPr>
        </p:nvSpPr>
        <p:spPr>
          <a:xfrm>
            <a:off x="432292" y="1124557"/>
            <a:ext cx="10311900" cy="70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0000"/>
              </a:buClr>
              <a:buSzPts val="3199"/>
              <a:buFont typeface="Arial"/>
              <a:buNone/>
            </a:pPr>
            <a:r>
              <a:rPr lang="en-US" sz="3199" b="1" dirty="0" err="1">
                <a:solidFill>
                  <a:srgbClr val="FF0000"/>
                </a:solidFill>
                <a:latin typeface="Arial"/>
                <a:ea typeface="Arial"/>
                <a:cs typeface="Arial"/>
                <a:sym typeface="Arial"/>
              </a:rPr>
              <a:t>Điểm</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chú</a:t>
            </a:r>
            <a:r>
              <a:rPr lang="en-US" sz="3199" b="1" dirty="0">
                <a:solidFill>
                  <a:srgbClr val="FF0000"/>
                </a:solidFill>
                <a:latin typeface="Arial"/>
                <a:ea typeface="Arial"/>
                <a:cs typeface="Arial"/>
                <a:sym typeface="Arial"/>
              </a:rPr>
              <a:t> ý </a:t>
            </a:r>
            <a:r>
              <a:rPr lang="en-US" sz="3199" b="1" dirty="0" err="1">
                <a:solidFill>
                  <a:srgbClr val="FF0000"/>
                </a:solidFill>
                <a:latin typeface="Arial"/>
                <a:ea typeface="Arial"/>
                <a:cs typeface="Arial"/>
                <a:sym typeface="Arial"/>
              </a:rPr>
              <a:t>trong</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tổ</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chức</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Hoạt</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động</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trải</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nghiệm</a:t>
            </a:r>
            <a:r>
              <a:rPr lang="en-US" sz="3199" b="1" dirty="0">
                <a:solidFill>
                  <a:srgbClr val="FF0000"/>
                </a:solidFill>
                <a:latin typeface="Arial"/>
                <a:ea typeface="Arial"/>
                <a:cs typeface="Arial"/>
                <a:sym typeface="Arial"/>
              </a:rPr>
              <a:t>, </a:t>
            </a:r>
            <a:r>
              <a:rPr lang="en-US" sz="3199" b="1" err="1">
                <a:solidFill>
                  <a:srgbClr val="FF0000"/>
                </a:solidFill>
                <a:latin typeface="Arial"/>
                <a:ea typeface="Arial"/>
                <a:cs typeface="Arial"/>
                <a:sym typeface="Arial"/>
              </a:rPr>
              <a:t>hướng</a:t>
            </a:r>
            <a:r>
              <a:rPr lang="en-US" sz="3199" b="1">
                <a:solidFill>
                  <a:srgbClr val="FF0000"/>
                </a:solidFill>
                <a:latin typeface="Arial"/>
                <a:ea typeface="Arial"/>
                <a:cs typeface="Arial"/>
                <a:sym typeface="Arial"/>
              </a:rPr>
              <a:t> nghiệp lớp </a:t>
            </a:r>
            <a:r>
              <a:rPr lang="en-US" sz="3199" b="1" dirty="0">
                <a:solidFill>
                  <a:srgbClr val="FF0000"/>
                </a:solidFill>
                <a:latin typeface="Arial"/>
                <a:ea typeface="Arial"/>
                <a:cs typeface="Arial"/>
                <a:sym typeface="Arial"/>
              </a:rPr>
              <a:t>12</a:t>
            </a:r>
            <a:br>
              <a:rPr lang="en-US" sz="3199" b="1" dirty="0">
                <a:solidFill>
                  <a:srgbClr val="FF0000"/>
                </a:solidFill>
                <a:latin typeface="Arial"/>
                <a:ea typeface="Arial"/>
                <a:cs typeface="Arial"/>
                <a:sym typeface="Arial"/>
              </a:rPr>
            </a:br>
            <a:endParaRPr sz="3199" b="1" dirty="0">
              <a:solidFill>
                <a:srgbClr val="FF0000"/>
              </a:solidFill>
            </a:endParaRPr>
          </a:p>
        </p:txBody>
      </p:sp>
      <p:sp>
        <p:nvSpPr>
          <p:cNvPr id="792" name="Google Shape;792;g113ac30190f_0_748"/>
          <p:cNvSpPr/>
          <p:nvPr/>
        </p:nvSpPr>
        <p:spPr>
          <a:xfrm>
            <a:off x="409931" y="1757890"/>
            <a:ext cx="2135400" cy="1281300"/>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600">
                <a:solidFill>
                  <a:schemeClr val="lt1"/>
                </a:solidFill>
                <a:latin typeface="Arial"/>
                <a:ea typeface="Arial"/>
                <a:cs typeface="Arial"/>
                <a:sym typeface="Arial"/>
              </a:rPr>
              <a:t>1. Tạo được bầu không khí vui vẻ, cởi mở và khích lệ học sinh.</a:t>
            </a:r>
            <a:endParaRPr sz="1600">
              <a:solidFill>
                <a:schemeClr val="lt1"/>
              </a:solidFill>
              <a:latin typeface="Arial"/>
              <a:ea typeface="Arial"/>
              <a:cs typeface="Arial"/>
              <a:sym typeface="Arial"/>
            </a:endParaRPr>
          </a:p>
        </p:txBody>
      </p:sp>
      <p:sp>
        <p:nvSpPr>
          <p:cNvPr id="793" name="Google Shape;793;g113ac30190f_0_748"/>
          <p:cNvSpPr/>
          <p:nvPr/>
        </p:nvSpPr>
        <p:spPr>
          <a:xfrm>
            <a:off x="2758893" y="1757890"/>
            <a:ext cx="2135400" cy="1281300"/>
          </a:xfrm>
          <a:prstGeom prst="rightArrow">
            <a:avLst>
              <a:gd name="adj1" fmla="val 50000"/>
              <a:gd name="adj2" fmla="val 50000"/>
            </a:avLst>
          </a:prstGeom>
          <a:no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794" name="Google Shape;794;g113ac30190f_0_748"/>
          <p:cNvSpPr/>
          <p:nvPr/>
        </p:nvSpPr>
        <p:spPr>
          <a:xfrm>
            <a:off x="5107855" y="1757890"/>
            <a:ext cx="2135400" cy="1281300"/>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dk1"/>
                </a:solidFill>
                <a:latin typeface="Arial"/>
                <a:ea typeface="Arial"/>
                <a:cs typeface="Arial"/>
                <a:sym typeface="Arial"/>
              </a:rPr>
              <a:t>2. Giọng nói truyền được cảm hứng và năng lượng cho học sinh, tăng cường tương tác ngôn ngữ hình thể.</a:t>
            </a:r>
            <a:endParaRPr sz="1400">
              <a:solidFill>
                <a:schemeClr val="dk1"/>
              </a:solidFill>
              <a:latin typeface="Arial"/>
              <a:ea typeface="Arial"/>
              <a:cs typeface="Arial"/>
              <a:sym typeface="Arial"/>
            </a:endParaRPr>
          </a:p>
        </p:txBody>
      </p:sp>
      <p:sp>
        <p:nvSpPr>
          <p:cNvPr id="795" name="Google Shape;795;g113ac30190f_0_748"/>
          <p:cNvSpPr/>
          <p:nvPr/>
        </p:nvSpPr>
        <p:spPr>
          <a:xfrm>
            <a:off x="7456817" y="1757890"/>
            <a:ext cx="2135400" cy="1281300"/>
          </a:xfrm>
          <a:prstGeom prst="rightArrow">
            <a:avLst>
              <a:gd name="adj1" fmla="val 50000"/>
              <a:gd name="adj2" fmla="val 50000"/>
            </a:avLst>
          </a:prstGeom>
          <a:no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796" name="Google Shape;796;g113ac30190f_0_748"/>
          <p:cNvSpPr/>
          <p:nvPr/>
        </p:nvSpPr>
        <p:spPr>
          <a:xfrm>
            <a:off x="9805779" y="1757890"/>
            <a:ext cx="2135400" cy="1281300"/>
          </a:xfrm>
          <a:prstGeom prst="rect">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dk1"/>
                </a:solidFill>
                <a:latin typeface="Arial"/>
                <a:ea typeface="Arial"/>
                <a:cs typeface="Arial"/>
                <a:sym typeface="Arial"/>
              </a:rPr>
              <a:t>3. Nói vừa đủ, các lệnh, các nhiệm vụ đưa ra cần ngắn gọn, rõ ràng. </a:t>
            </a:r>
            <a:endParaRPr sz="1400">
              <a:solidFill>
                <a:schemeClr val="dk1"/>
              </a:solidFill>
              <a:latin typeface="Arial"/>
              <a:ea typeface="Arial"/>
              <a:cs typeface="Arial"/>
              <a:sym typeface="Arial"/>
            </a:endParaRPr>
          </a:p>
        </p:txBody>
      </p:sp>
      <p:sp>
        <p:nvSpPr>
          <p:cNvPr id="797" name="Google Shape;797;g113ac30190f_0_748"/>
          <p:cNvSpPr/>
          <p:nvPr/>
        </p:nvSpPr>
        <p:spPr>
          <a:xfrm>
            <a:off x="409931" y="3231329"/>
            <a:ext cx="2135400" cy="1281300"/>
          </a:xfrm>
          <a:prstGeom prst="rightArrow">
            <a:avLst>
              <a:gd name="adj1" fmla="val 50000"/>
              <a:gd name="adj2" fmla="val 50000"/>
            </a:avLst>
          </a:prstGeom>
          <a:no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798" name="Google Shape;798;g113ac30190f_0_748"/>
          <p:cNvSpPr/>
          <p:nvPr/>
        </p:nvSpPr>
        <p:spPr>
          <a:xfrm>
            <a:off x="2758893" y="3231329"/>
            <a:ext cx="2135400" cy="1281300"/>
          </a:xfrm>
          <a:prstGeom prst="rect">
            <a:avLst/>
          </a:prstGeom>
          <a:solidFill>
            <a:schemeClr val="accent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lt1"/>
                </a:solidFill>
                <a:latin typeface="Arial"/>
                <a:ea typeface="Arial"/>
                <a:cs typeface="Arial"/>
                <a:sym typeface="Arial"/>
              </a:rPr>
              <a:t>4. Quan sát học sinh trong chỉnh thể; quan sát tất cả mọi hành vi của học sinh và điều chỉnh ngay; không chỉ nghe và chỉnh sửa mỗi lời nói trong câu trả lời.</a:t>
            </a:r>
            <a:endParaRPr sz="1400">
              <a:solidFill>
                <a:schemeClr val="lt1"/>
              </a:solidFill>
              <a:latin typeface="Arial"/>
              <a:ea typeface="Arial"/>
              <a:cs typeface="Arial"/>
              <a:sym typeface="Arial"/>
            </a:endParaRPr>
          </a:p>
        </p:txBody>
      </p:sp>
      <p:sp>
        <p:nvSpPr>
          <p:cNvPr id="799" name="Google Shape;799;g113ac30190f_0_748"/>
          <p:cNvSpPr/>
          <p:nvPr/>
        </p:nvSpPr>
        <p:spPr>
          <a:xfrm>
            <a:off x="5107855" y="3231329"/>
            <a:ext cx="2135400" cy="1281300"/>
          </a:xfrm>
          <a:prstGeom prst="rightArrow">
            <a:avLst>
              <a:gd name="adj1" fmla="val 50000"/>
              <a:gd name="adj2" fmla="val 50000"/>
            </a:avLst>
          </a:prstGeom>
          <a:no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800" name="Google Shape;800;g113ac30190f_0_748"/>
          <p:cNvSpPr/>
          <p:nvPr/>
        </p:nvSpPr>
        <p:spPr>
          <a:xfrm>
            <a:off x="7456817" y="3231329"/>
            <a:ext cx="2135400" cy="1281300"/>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lt1"/>
                </a:solidFill>
                <a:latin typeface="Arial"/>
                <a:ea typeface="Arial"/>
                <a:cs typeface="Arial"/>
                <a:sym typeface="Arial"/>
              </a:rPr>
              <a:t>5. Thẩm thấu ý nghĩa của từng hoạt động khi tổ chức cho học sinh để làm cho tới cảm xúc cần đạt của hoạt động đó.</a:t>
            </a:r>
            <a:endParaRPr sz="1400">
              <a:solidFill>
                <a:schemeClr val="lt1"/>
              </a:solidFill>
              <a:latin typeface="Arial"/>
              <a:ea typeface="Arial"/>
              <a:cs typeface="Arial"/>
              <a:sym typeface="Arial"/>
            </a:endParaRPr>
          </a:p>
        </p:txBody>
      </p:sp>
      <p:sp>
        <p:nvSpPr>
          <p:cNvPr id="801" name="Google Shape;801;g113ac30190f_0_748"/>
          <p:cNvSpPr/>
          <p:nvPr/>
        </p:nvSpPr>
        <p:spPr>
          <a:xfrm>
            <a:off x="9805779" y="3231329"/>
            <a:ext cx="2135400" cy="1281300"/>
          </a:xfrm>
          <a:prstGeom prst="rightArrow">
            <a:avLst>
              <a:gd name="adj1" fmla="val 50000"/>
              <a:gd name="adj2" fmla="val 50000"/>
            </a:avLst>
          </a:prstGeom>
          <a:no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802" name="Google Shape;802;g113ac30190f_0_748"/>
          <p:cNvSpPr/>
          <p:nvPr/>
        </p:nvSpPr>
        <p:spPr>
          <a:xfrm>
            <a:off x="409931" y="4704768"/>
            <a:ext cx="2135400" cy="1281300"/>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lt1"/>
                </a:solidFill>
                <a:latin typeface="Arial"/>
                <a:ea typeface="Arial"/>
                <a:cs typeface="Arial"/>
                <a:sym typeface="Arial"/>
              </a:rPr>
              <a:t>6. Luôn chú ý đến số lượng học sinh được tham gia một hoạt động, số lần mỗi học sinh được lặp lại hành vi.</a:t>
            </a:r>
            <a:endParaRPr sz="1400">
              <a:solidFill>
                <a:schemeClr val="lt1"/>
              </a:solidFill>
              <a:latin typeface="Arial"/>
              <a:ea typeface="Arial"/>
              <a:cs typeface="Arial"/>
              <a:sym typeface="Arial"/>
            </a:endParaRPr>
          </a:p>
        </p:txBody>
      </p:sp>
      <p:sp>
        <p:nvSpPr>
          <p:cNvPr id="803" name="Google Shape;803;g113ac30190f_0_748"/>
          <p:cNvSpPr/>
          <p:nvPr/>
        </p:nvSpPr>
        <p:spPr>
          <a:xfrm>
            <a:off x="2758893" y="4704768"/>
            <a:ext cx="2135400" cy="1281300"/>
          </a:xfrm>
          <a:prstGeom prst="rightArrow">
            <a:avLst>
              <a:gd name="adj1" fmla="val 50000"/>
              <a:gd name="adj2" fmla="val 50000"/>
            </a:avLst>
          </a:prstGeom>
          <a:no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804" name="Google Shape;804;g113ac30190f_0_748"/>
          <p:cNvSpPr/>
          <p:nvPr/>
        </p:nvSpPr>
        <p:spPr>
          <a:xfrm>
            <a:off x="5107855" y="4704768"/>
            <a:ext cx="2135400" cy="1281300"/>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dk1"/>
                </a:solidFill>
                <a:latin typeface="Arial"/>
                <a:ea typeface="Arial"/>
                <a:cs typeface="Arial"/>
                <a:sym typeface="Arial"/>
              </a:rPr>
              <a:t>7. Trọng số thời gian dành cho hoạt động hình thành kĩ năng được ưu tiên tối đa.</a:t>
            </a:r>
            <a:endParaRPr sz="1400">
              <a:solidFill>
                <a:schemeClr val="dk1"/>
              </a:solidFill>
              <a:latin typeface="Arial"/>
              <a:ea typeface="Arial"/>
              <a:cs typeface="Arial"/>
              <a:sym typeface="Arial"/>
            </a:endParaRPr>
          </a:p>
        </p:txBody>
      </p:sp>
      <p:sp>
        <p:nvSpPr>
          <p:cNvPr id="805" name="Google Shape;805;g113ac30190f_0_748"/>
          <p:cNvSpPr/>
          <p:nvPr/>
        </p:nvSpPr>
        <p:spPr>
          <a:xfrm>
            <a:off x="7456817" y="4704768"/>
            <a:ext cx="2135400" cy="1281300"/>
          </a:xfrm>
          <a:prstGeom prst="rightArrow">
            <a:avLst>
              <a:gd name="adj1" fmla="val 50000"/>
              <a:gd name="adj2" fmla="val 50000"/>
            </a:avLst>
          </a:prstGeom>
          <a:no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806" name="Google Shape;806;g113ac30190f_0_748"/>
          <p:cNvSpPr/>
          <p:nvPr/>
        </p:nvSpPr>
        <p:spPr>
          <a:xfrm>
            <a:off x="9805779" y="4704768"/>
            <a:ext cx="2135400" cy="1281300"/>
          </a:xfrm>
          <a:prstGeom prst="rect">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113ac30190f_0_454"/>
          <p:cNvSpPr txBox="1">
            <a:spLocks noGrp="1"/>
          </p:cNvSpPr>
          <p:nvPr>
            <p:ph type="title"/>
          </p:nvPr>
        </p:nvSpPr>
        <p:spPr>
          <a:xfrm>
            <a:off x="2156798" y="825774"/>
            <a:ext cx="8766300" cy="749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Font typeface="Arial"/>
              <a:buNone/>
            </a:pPr>
            <a:r>
              <a:rPr lang="en-US" sz="2000" b="1" dirty="0">
                <a:latin typeface="Arial"/>
                <a:ea typeface="Arial"/>
                <a:cs typeface="Arial"/>
                <a:sym typeface="Arial"/>
              </a:rPr>
              <a:t>NGUYÊN LÍ TỔ CHỨC HOẠT ĐỘNG TRẢI NGHIỆM, HƯỚNG NGHIỆP</a:t>
            </a:r>
            <a:endParaRPr sz="2000" b="1" dirty="0">
              <a:latin typeface="Arial"/>
              <a:ea typeface="Arial"/>
              <a:cs typeface="Arial"/>
              <a:sym typeface="Arial"/>
            </a:endParaRPr>
          </a:p>
        </p:txBody>
      </p:sp>
      <p:grpSp>
        <p:nvGrpSpPr>
          <p:cNvPr id="559" name="Google Shape;559;g113ac30190f_0_454"/>
          <p:cNvGrpSpPr/>
          <p:nvPr/>
        </p:nvGrpSpPr>
        <p:grpSpPr>
          <a:xfrm>
            <a:off x="861178" y="1757606"/>
            <a:ext cx="7741061" cy="4557346"/>
            <a:chOff x="2292794" y="36267"/>
            <a:chExt cx="7741061" cy="4557346"/>
          </a:xfrm>
        </p:grpSpPr>
        <p:sp>
          <p:nvSpPr>
            <p:cNvPr id="560" name="Google Shape;560;g113ac30190f_0_454"/>
            <p:cNvSpPr/>
            <p:nvPr/>
          </p:nvSpPr>
          <p:spPr>
            <a:xfrm rot="5400000">
              <a:off x="3337757" y="1310779"/>
              <a:ext cx="1128600" cy="1284900"/>
            </a:xfrm>
            <a:prstGeom prst="bentUpArrow">
              <a:avLst>
                <a:gd name="adj1" fmla="val 32840"/>
                <a:gd name="adj2" fmla="val 25000"/>
                <a:gd name="adj3" fmla="val 35780"/>
              </a:avLst>
            </a:prstGeom>
            <a:solidFill>
              <a:srgbClr val="C3D4E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g113ac30190f_0_454"/>
            <p:cNvSpPr/>
            <p:nvPr/>
          </p:nvSpPr>
          <p:spPr>
            <a:xfrm>
              <a:off x="2292794" y="36267"/>
              <a:ext cx="2470800" cy="1320000"/>
            </a:xfrm>
            <a:prstGeom prst="roundRect">
              <a:avLst>
                <a:gd name="adj" fmla="val 1667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g113ac30190f_0_454"/>
            <p:cNvSpPr txBox="1"/>
            <p:nvPr/>
          </p:nvSpPr>
          <p:spPr>
            <a:xfrm>
              <a:off x="2293232" y="100713"/>
              <a:ext cx="2467164" cy="1191000"/>
            </a:xfrm>
            <a:prstGeom prst="rect">
              <a:avLst/>
            </a:prstGeom>
            <a:noFill/>
            <a:ln>
              <a:noFill/>
            </a:ln>
          </p:spPr>
          <p:txBody>
            <a:bodyPr spcFirstLastPara="1" wrap="square" lIns="49525" tIns="49525" rIns="49525" bIns="4952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Học sinh thực hiện các nhiệm vụ trải nghiệm (được giáo viên, phụ huynh hướng dẫn và kinh nghiệm đã có của bản thân).</a:t>
              </a:r>
              <a:endParaRPr sz="1300" b="0" i="0" u="none" strike="noStrike" cap="none">
                <a:solidFill>
                  <a:schemeClr val="lt1"/>
                </a:solidFill>
                <a:latin typeface="Arial"/>
                <a:ea typeface="Arial"/>
                <a:cs typeface="Arial"/>
                <a:sym typeface="Arial"/>
              </a:endParaRPr>
            </a:p>
          </p:txBody>
        </p:sp>
        <p:sp>
          <p:nvSpPr>
            <p:cNvPr id="563" name="Google Shape;563;g113ac30190f_0_454"/>
            <p:cNvSpPr/>
            <p:nvPr/>
          </p:nvSpPr>
          <p:spPr>
            <a:xfrm>
              <a:off x="5118286" y="147111"/>
              <a:ext cx="1381800" cy="107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g113ac30190f_0_454"/>
            <p:cNvSpPr/>
            <p:nvPr/>
          </p:nvSpPr>
          <p:spPr>
            <a:xfrm rot="5400000">
              <a:off x="6626248" y="3204731"/>
              <a:ext cx="1128600" cy="1284900"/>
            </a:xfrm>
            <a:prstGeom prst="bentUpArrow">
              <a:avLst>
                <a:gd name="adj1" fmla="val 32840"/>
                <a:gd name="adj2" fmla="val 25000"/>
                <a:gd name="adj3" fmla="val 35780"/>
              </a:avLst>
            </a:prstGeom>
            <a:solidFill>
              <a:srgbClr val="FBEAE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g113ac30190f_0_454"/>
            <p:cNvSpPr/>
            <p:nvPr/>
          </p:nvSpPr>
          <p:spPr>
            <a:xfrm>
              <a:off x="4620906" y="1499448"/>
              <a:ext cx="2729700" cy="1791000"/>
            </a:xfrm>
            <a:prstGeom prst="roundRect">
              <a:avLst>
                <a:gd name="adj" fmla="val 16670"/>
              </a:avLst>
            </a:prstGeom>
            <a:solidFill>
              <a:srgbClr val="2E75B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g113ac30190f_0_454"/>
            <p:cNvSpPr txBox="1"/>
            <p:nvPr/>
          </p:nvSpPr>
          <p:spPr>
            <a:xfrm>
              <a:off x="4708350" y="1586892"/>
              <a:ext cx="2554800" cy="1616100"/>
            </a:xfrm>
            <a:prstGeom prst="rect">
              <a:avLst/>
            </a:prstGeom>
            <a:noFill/>
            <a:ln>
              <a:noFill/>
            </a:ln>
          </p:spPr>
          <p:txBody>
            <a:bodyPr spcFirstLastPara="1" wrap="square" lIns="49525" tIns="49525" rIns="49525" bIns="4952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Giáo viên tổ chức các hoạt động để học sinh trải nghiệm dựa trên mức độ học sinh đã được chuẩn bị, mức độ kinh nghiệm học sinh để đạt được các yêu cầu cần đạt - các biểu hiện hành vi,…</a:t>
              </a:r>
              <a:endParaRPr sz="1300" b="0" i="0" u="none" strike="noStrike" cap="none">
                <a:solidFill>
                  <a:schemeClr val="lt1"/>
                </a:solidFill>
                <a:latin typeface="Arial"/>
                <a:ea typeface="Arial"/>
                <a:cs typeface="Arial"/>
                <a:sym typeface="Arial"/>
              </a:endParaRPr>
            </a:p>
          </p:txBody>
        </p:sp>
        <p:sp>
          <p:nvSpPr>
            <p:cNvPr id="567" name="Google Shape;567;g113ac30190f_0_454"/>
            <p:cNvSpPr/>
            <p:nvPr/>
          </p:nvSpPr>
          <p:spPr>
            <a:xfrm>
              <a:off x="6960005" y="1871507"/>
              <a:ext cx="1381800" cy="107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g113ac30190f_0_454"/>
            <p:cNvSpPr/>
            <p:nvPr/>
          </p:nvSpPr>
          <p:spPr>
            <a:xfrm>
              <a:off x="7815355" y="3263713"/>
              <a:ext cx="2218500" cy="1329900"/>
            </a:xfrm>
            <a:prstGeom prst="roundRect">
              <a:avLst>
                <a:gd name="adj" fmla="val 16670"/>
              </a:avLst>
            </a:prstGeom>
            <a:solidFill>
              <a:srgbClr val="833C0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g113ac30190f_0_454"/>
            <p:cNvSpPr txBox="1"/>
            <p:nvPr/>
          </p:nvSpPr>
          <p:spPr>
            <a:xfrm>
              <a:off x="7880283" y="3328641"/>
              <a:ext cx="2088600" cy="1200000"/>
            </a:xfrm>
            <a:prstGeom prst="rect">
              <a:avLst/>
            </a:prstGeom>
            <a:noFill/>
            <a:ln>
              <a:noFill/>
            </a:ln>
          </p:spPr>
          <p:txBody>
            <a:bodyPr spcFirstLastPara="1" wrap="square" lIns="49525" tIns="49525" rIns="49525" bIns="4952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Học sinh tiếp tục rèn luyện, ứng dụng vào cuộc sống. Giáo viên tiếp tục hỗ trợ học sinh rèn luyện.</a:t>
              </a:r>
              <a:endParaRPr sz="1300" b="0" i="0" u="none" strike="noStrike" cap="none">
                <a:solidFill>
                  <a:schemeClr val="lt1"/>
                </a:solidFill>
                <a:latin typeface="Arial"/>
                <a:ea typeface="Arial"/>
                <a:cs typeface="Arial"/>
                <a:sym typeface="Arial"/>
              </a:endParaRPr>
            </a:p>
          </p:txBody>
        </p:sp>
      </p:grpSp>
      <p:sp>
        <p:nvSpPr>
          <p:cNvPr id="570" name="Google Shape;570;g113ac30190f_0_454"/>
          <p:cNvSpPr txBox="1"/>
          <p:nvPr/>
        </p:nvSpPr>
        <p:spPr>
          <a:xfrm>
            <a:off x="3392788" y="1983072"/>
            <a:ext cx="685800" cy="4248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FF0000"/>
                </a:solidFill>
                <a:latin typeface="Bodoni"/>
                <a:ea typeface="Bodoni"/>
                <a:cs typeface="Bodoni"/>
                <a:sym typeface="Bodoni"/>
              </a:rPr>
              <a:t>HS</a:t>
            </a:r>
            <a:endParaRPr sz="1400" b="0" i="0" u="none" strike="noStrike" cap="none">
              <a:solidFill>
                <a:srgbClr val="000000"/>
              </a:solidFill>
              <a:latin typeface="Arial"/>
              <a:ea typeface="Arial"/>
              <a:cs typeface="Arial"/>
              <a:sym typeface="Arial"/>
            </a:endParaRPr>
          </a:p>
        </p:txBody>
      </p:sp>
      <p:sp>
        <p:nvSpPr>
          <p:cNvPr id="571" name="Google Shape;571;g113ac30190f_0_454"/>
          <p:cNvSpPr txBox="1"/>
          <p:nvPr/>
        </p:nvSpPr>
        <p:spPr>
          <a:xfrm>
            <a:off x="6003833" y="3593373"/>
            <a:ext cx="990600" cy="4248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7030A0"/>
                </a:solidFill>
                <a:latin typeface="Bodoni"/>
                <a:ea typeface="Bodoni"/>
                <a:cs typeface="Bodoni"/>
                <a:sym typeface="Bodoni"/>
              </a:rPr>
              <a:t>GV</a:t>
            </a:r>
            <a:endParaRPr sz="1400" b="0" i="0" u="none" strike="noStrike" cap="none">
              <a:solidFill>
                <a:srgbClr val="000000"/>
              </a:solidFill>
              <a:latin typeface="Arial"/>
              <a:ea typeface="Arial"/>
              <a:cs typeface="Arial"/>
              <a:sym typeface="Arial"/>
            </a:endParaRPr>
          </a:p>
        </p:txBody>
      </p:sp>
      <p:sp>
        <p:nvSpPr>
          <p:cNvPr id="572" name="Google Shape;572;g113ac30190f_0_454"/>
          <p:cNvSpPr txBox="1"/>
          <p:nvPr/>
        </p:nvSpPr>
        <p:spPr>
          <a:xfrm>
            <a:off x="8686800" y="5011748"/>
            <a:ext cx="1066800" cy="4248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rgbClr val="00B050"/>
                </a:solidFill>
                <a:latin typeface="Bodoni"/>
                <a:ea typeface="Bodoni"/>
                <a:cs typeface="Bodoni"/>
                <a:sym typeface="Bodoni"/>
              </a:rPr>
              <a:t>XH</a:t>
            </a:r>
            <a:endParaRPr sz="1400" b="0" i="0" u="none" strike="noStrike" cap="none">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4FBB99F7-0394-E495-6201-79C029FD0010}"/>
              </a:ext>
            </a:extLst>
          </p:cNvPr>
          <p:cNvPicPr>
            <a:picLocks noChangeAspect="1"/>
          </p:cNvPicPr>
          <p:nvPr/>
        </p:nvPicPr>
        <p:blipFill>
          <a:blip r:embed="rId3"/>
          <a:stretch>
            <a:fillRect/>
          </a:stretch>
        </p:blipFill>
        <p:spPr>
          <a:xfrm>
            <a:off x="4139398" y="1612994"/>
            <a:ext cx="2272999" cy="1550790"/>
          </a:xfrm>
          <a:prstGeom prst="rect">
            <a:avLst/>
          </a:prstGeom>
        </p:spPr>
      </p:pic>
      <p:pic>
        <p:nvPicPr>
          <p:cNvPr id="10" name="Picture 9">
            <a:extLst>
              <a:ext uri="{FF2B5EF4-FFF2-40B4-BE49-F238E27FC236}">
                <a16:creationId xmlns:a16="http://schemas.microsoft.com/office/drawing/2014/main" id="{D1A5B28F-5DEC-45CA-336D-71A237F3255B}"/>
              </a:ext>
            </a:extLst>
          </p:cNvPr>
          <p:cNvPicPr>
            <a:picLocks noChangeAspect="1"/>
          </p:cNvPicPr>
          <p:nvPr/>
        </p:nvPicPr>
        <p:blipFill>
          <a:blip r:embed="rId4"/>
          <a:stretch>
            <a:fillRect/>
          </a:stretch>
        </p:blipFill>
        <p:spPr>
          <a:xfrm>
            <a:off x="9294829" y="4903570"/>
            <a:ext cx="2220567" cy="1329900"/>
          </a:xfrm>
          <a:prstGeom prst="rect">
            <a:avLst/>
          </a:prstGeom>
        </p:spPr>
      </p:pic>
      <p:pic>
        <p:nvPicPr>
          <p:cNvPr id="12" name="Picture 11">
            <a:extLst>
              <a:ext uri="{FF2B5EF4-FFF2-40B4-BE49-F238E27FC236}">
                <a16:creationId xmlns:a16="http://schemas.microsoft.com/office/drawing/2014/main" id="{512FA3C8-5BA7-FD08-434B-616B097F803C}"/>
              </a:ext>
            </a:extLst>
          </p:cNvPr>
          <p:cNvPicPr>
            <a:picLocks noChangeAspect="1"/>
          </p:cNvPicPr>
          <p:nvPr/>
        </p:nvPicPr>
        <p:blipFill>
          <a:blip r:embed="rId5"/>
          <a:stretch>
            <a:fillRect/>
          </a:stretch>
        </p:blipFill>
        <p:spPr>
          <a:xfrm>
            <a:off x="6784832" y="2776585"/>
            <a:ext cx="2596714" cy="1988584"/>
          </a:xfrm>
          <a:prstGeom prst="rect">
            <a:avLst/>
          </a:prstGeom>
        </p:spPr>
      </p:pic>
    </p:spTree>
    <p:extLst>
      <p:ext uri="{BB962C8B-B14F-4D97-AF65-F5344CB8AC3E}">
        <p14:creationId xmlns:p14="http://schemas.microsoft.com/office/powerpoint/2010/main" val="1591046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5"/>
          <p:cNvSpPr txBox="1">
            <a:spLocks noGrp="1"/>
          </p:cNvSpPr>
          <p:nvPr>
            <p:ph type="title"/>
          </p:nvPr>
        </p:nvSpPr>
        <p:spPr>
          <a:xfrm>
            <a:off x="838200" y="1280160"/>
            <a:ext cx="10134600" cy="10886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0000"/>
              </a:buClr>
              <a:buSzPts val="2666"/>
              <a:buFont typeface="Times New Roman"/>
              <a:buNone/>
            </a:pPr>
            <a:r>
              <a:rPr lang="en-US" sz="2666" b="1">
                <a:solidFill>
                  <a:srgbClr val="FF0000"/>
                </a:solidFill>
                <a:latin typeface="Times New Roman"/>
                <a:ea typeface="Times New Roman"/>
                <a:cs typeface="Times New Roman"/>
                <a:sym typeface="Times New Roman"/>
              </a:rPr>
              <a:t>CÁC ĐỊA CHỈ TRANG WEBSITE KHAI THÁC TÀI LIỆU CHO </a:t>
            </a:r>
            <a:br>
              <a:rPr lang="en-US" sz="2666" b="1">
                <a:solidFill>
                  <a:srgbClr val="FF0000"/>
                </a:solidFill>
                <a:latin typeface="Times New Roman"/>
                <a:ea typeface="Times New Roman"/>
                <a:cs typeface="Times New Roman"/>
                <a:sym typeface="Times New Roman"/>
              </a:rPr>
            </a:br>
            <a:r>
              <a:rPr lang="en-US" sz="2666" b="1">
                <a:solidFill>
                  <a:srgbClr val="FF0000"/>
                </a:solidFill>
                <a:latin typeface="Times New Roman"/>
                <a:ea typeface="Times New Roman"/>
                <a:cs typeface="Times New Roman"/>
                <a:sym typeface="Times New Roman"/>
              </a:rPr>
              <a:t>HOẠT ĐỘNG TRẢI NGHIỆM, HƯỚNG NGHIỆP</a:t>
            </a:r>
            <a:endParaRPr sz="2666">
              <a:solidFill>
                <a:srgbClr val="FF0000"/>
              </a:solidFill>
              <a:latin typeface="Times New Roman"/>
              <a:ea typeface="Times New Roman"/>
              <a:cs typeface="Times New Roman"/>
              <a:sym typeface="Times New Roman"/>
            </a:endParaRPr>
          </a:p>
        </p:txBody>
      </p:sp>
      <p:sp>
        <p:nvSpPr>
          <p:cNvPr id="570" name="Google Shape;570;p25"/>
          <p:cNvSpPr txBox="1">
            <a:spLocks noGrp="1"/>
          </p:cNvSpPr>
          <p:nvPr>
            <p:ph type="body" idx="1"/>
          </p:nvPr>
        </p:nvSpPr>
        <p:spPr>
          <a:xfrm>
            <a:off x="2371489" y="2560634"/>
            <a:ext cx="5050181" cy="2053556"/>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525252"/>
              </a:buClr>
              <a:buSzPts val="2400"/>
              <a:buChar char="•"/>
            </a:pPr>
            <a:r>
              <a:rPr lang="en-US" sz="2400" u="sng">
                <a:solidFill>
                  <a:srgbClr val="525252"/>
                </a:solidFill>
                <a:hlinkClick r:id="rId3">
                  <a:extLst>
                    <a:ext uri="{A12FA001-AC4F-418D-AE19-62706E023703}">
                      <ahyp:hlinkClr xmlns:ahyp="http://schemas.microsoft.com/office/drawing/2018/hyperlinkcolor" val="tx"/>
                    </a:ext>
                  </a:extLst>
                </a:hlinkClick>
              </a:rPr>
              <a:t>http://www.nxbgd.vn/</a:t>
            </a:r>
            <a:endParaRPr sz="2400">
              <a:solidFill>
                <a:srgbClr val="525252"/>
              </a:solidFill>
            </a:endParaRPr>
          </a:p>
          <a:p>
            <a:pPr marL="228600" lvl="0" indent="-228600" algn="l" rtl="0">
              <a:lnSpc>
                <a:spcPct val="100000"/>
              </a:lnSpc>
              <a:spcBef>
                <a:spcPts val="1000"/>
              </a:spcBef>
              <a:spcAft>
                <a:spcPts val="0"/>
              </a:spcAft>
              <a:buClr>
                <a:srgbClr val="525252"/>
              </a:buClr>
              <a:buSzPts val="2400"/>
              <a:buChar char="•"/>
            </a:pPr>
            <a:r>
              <a:rPr lang="en-US" sz="2400" u="sng">
                <a:solidFill>
                  <a:srgbClr val="525252"/>
                </a:solidFill>
                <a:hlinkClick r:id="rId4">
                  <a:extLst>
                    <a:ext uri="{A12FA001-AC4F-418D-AE19-62706E023703}">
                      <ahyp:hlinkClr xmlns:ahyp="http://schemas.microsoft.com/office/drawing/2018/hyperlinkcolor" val="tx"/>
                    </a:ext>
                  </a:extLst>
                </a:hlinkClick>
              </a:rPr>
              <a:t>http://www.hanhtrangso.nxbgd.vn/</a:t>
            </a:r>
            <a:endParaRPr sz="2400">
              <a:solidFill>
                <a:srgbClr val="525252"/>
              </a:solidFill>
            </a:endParaRPr>
          </a:p>
          <a:p>
            <a:pPr marL="228600" lvl="0" indent="-228600" algn="l" rtl="0">
              <a:lnSpc>
                <a:spcPct val="100000"/>
              </a:lnSpc>
              <a:spcBef>
                <a:spcPts val="1000"/>
              </a:spcBef>
              <a:spcAft>
                <a:spcPts val="0"/>
              </a:spcAft>
              <a:buClr>
                <a:srgbClr val="525252"/>
              </a:buClr>
              <a:buSzPts val="2400"/>
              <a:buChar char="•"/>
            </a:pPr>
            <a:r>
              <a:rPr lang="en-US" sz="2400" u="sng">
                <a:solidFill>
                  <a:srgbClr val="525252"/>
                </a:solidFill>
                <a:hlinkClick r:id="rId5">
                  <a:extLst>
                    <a:ext uri="{A12FA001-AC4F-418D-AE19-62706E023703}">
                      <ahyp:hlinkClr xmlns:ahyp="http://schemas.microsoft.com/office/drawing/2018/hyperlinkcolor" val="tx"/>
                    </a:ext>
                  </a:extLst>
                </a:hlinkClick>
              </a:rPr>
              <a:t>http://sachthietbigiaoduc.vn/</a:t>
            </a:r>
            <a:endParaRPr sz="2400">
              <a:solidFill>
                <a:srgbClr val="525252"/>
              </a:solidFill>
            </a:endParaRPr>
          </a:p>
          <a:p>
            <a:pPr marL="228600" lvl="0" indent="-228600" algn="l" rtl="0">
              <a:lnSpc>
                <a:spcPct val="100000"/>
              </a:lnSpc>
              <a:spcBef>
                <a:spcPts val="1000"/>
              </a:spcBef>
              <a:spcAft>
                <a:spcPts val="0"/>
              </a:spcAft>
              <a:buClr>
                <a:srgbClr val="525252"/>
              </a:buClr>
              <a:buSzPts val="2400"/>
              <a:buChar char="•"/>
            </a:pPr>
            <a:r>
              <a:rPr lang="en-US" sz="2400" u="sng">
                <a:solidFill>
                  <a:srgbClr val="525252"/>
                </a:solidFill>
                <a:hlinkClick r:id="rId6">
                  <a:extLst>
                    <a:ext uri="{A12FA001-AC4F-418D-AE19-62706E023703}">
                      <ahyp:hlinkClr xmlns:ahyp="http://schemas.microsoft.com/office/drawing/2018/hyperlinkcolor" val="tx"/>
                    </a:ext>
                  </a:extLst>
                </a:hlinkClick>
              </a:rPr>
              <a:t>http://taphuan.nxbgd.vn/</a:t>
            </a:r>
            <a:endParaRPr sz="2400" b="1"/>
          </a:p>
          <a:p>
            <a:pPr marL="228600" lvl="0" indent="-76200" algn="l" rtl="0">
              <a:lnSpc>
                <a:spcPct val="100000"/>
              </a:lnSpc>
              <a:spcBef>
                <a:spcPts val="1000"/>
              </a:spcBef>
              <a:spcAft>
                <a:spcPts val="0"/>
              </a:spcAft>
              <a:buClr>
                <a:schemeClr val="dk1"/>
              </a:buClr>
              <a:buSzPts val="2400"/>
              <a:buNone/>
            </a:pPr>
            <a:endParaRPr sz="2400">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4"/>
          <p:cNvSpPr txBox="1">
            <a:spLocks noGrp="1"/>
          </p:cNvSpPr>
          <p:nvPr>
            <p:ph type="title"/>
          </p:nvPr>
        </p:nvSpPr>
        <p:spPr>
          <a:xfrm>
            <a:off x="838200" y="64701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2666"/>
              <a:buFont typeface="Times New Roman"/>
              <a:buNone/>
            </a:pPr>
            <a:r>
              <a:rPr lang="en-US" sz="2666" b="1">
                <a:solidFill>
                  <a:srgbClr val="FF0000"/>
                </a:solidFill>
                <a:latin typeface="Times New Roman"/>
                <a:ea typeface="Times New Roman"/>
                <a:cs typeface="Times New Roman"/>
                <a:sym typeface="Times New Roman"/>
              </a:rPr>
              <a:t>CÁC ĐỊA CHỈ TRANG WEBSITE KHAI THÁC TÀI LIỆU CHO </a:t>
            </a:r>
            <a:br>
              <a:rPr lang="en-US" sz="2666" b="1">
                <a:solidFill>
                  <a:srgbClr val="FF0000"/>
                </a:solidFill>
                <a:latin typeface="Times New Roman"/>
                <a:ea typeface="Times New Roman"/>
                <a:cs typeface="Times New Roman"/>
                <a:sym typeface="Times New Roman"/>
              </a:rPr>
            </a:br>
            <a:r>
              <a:rPr lang="en-US" sz="2666" b="1">
                <a:solidFill>
                  <a:srgbClr val="FF0000"/>
                </a:solidFill>
                <a:latin typeface="Times New Roman"/>
                <a:ea typeface="Times New Roman"/>
                <a:cs typeface="Times New Roman"/>
                <a:sym typeface="Times New Roman"/>
              </a:rPr>
              <a:t>HOẠT ĐỘNG TRẢI NGHIỆM, HƯỚNG NGHIỆP</a:t>
            </a:r>
            <a:endParaRPr sz="2666">
              <a:solidFill>
                <a:srgbClr val="FF0000"/>
              </a:solidFill>
              <a:latin typeface="Times New Roman"/>
              <a:ea typeface="Times New Roman"/>
              <a:cs typeface="Times New Roman"/>
              <a:sym typeface="Times New Roman"/>
            </a:endParaRPr>
          </a:p>
        </p:txBody>
      </p:sp>
      <p:sp>
        <p:nvSpPr>
          <p:cNvPr id="812" name="Google Shape;812;p14"/>
          <p:cNvSpPr txBox="1">
            <a:spLocks noGrp="1"/>
          </p:cNvSpPr>
          <p:nvPr>
            <p:ph type="body" idx="1"/>
          </p:nvPr>
        </p:nvSpPr>
        <p:spPr>
          <a:xfrm>
            <a:off x="1131163" y="2744781"/>
            <a:ext cx="5050181" cy="3317875"/>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525252"/>
              </a:buClr>
              <a:buSzPts val="2400"/>
              <a:buChar char="•"/>
            </a:pPr>
            <a:r>
              <a:rPr lang="en-US" sz="2400" u="sng">
                <a:solidFill>
                  <a:srgbClr val="525252"/>
                </a:solidFill>
                <a:hlinkClick r:id="rId3">
                  <a:extLst>
                    <a:ext uri="{A12FA001-AC4F-418D-AE19-62706E023703}">
                      <ahyp:hlinkClr xmlns:ahyp="http://schemas.microsoft.com/office/drawing/2018/hyperlinkcolor" val="tx"/>
                    </a:ext>
                  </a:extLst>
                </a:hlinkClick>
              </a:rPr>
              <a:t>http://www.nxbgd.vn/</a:t>
            </a:r>
            <a:endParaRPr sz="2400">
              <a:solidFill>
                <a:srgbClr val="525252"/>
              </a:solidFill>
            </a:endParaRPr>
          </a:p>
          <a:p>
            <a:pPr marL="228600" lvl="0" indent="-228600" algn="l" rtl="0">
              <a:lnSpc>
                <a:spcPct val="100000"/>
              </a:lnSpc>
              <a:spcBef>
                <a:spcPts val="1000"/>
              </a:spcBef>
              <a:spcAft>
                <a:spcPts val="0"/>
              </a:spcAft>
              <a:buClr>
                <a:srgbClr val="525252"/>
              </a:buClr>
              <a:buSzPts val="2400"/>
              <a:buChar char="•"/>
            </a:pPr>
            <a:r>
              <a:rPr lang="en-US" sz="2400" u="sng">
                <a:solidFill>
                  <a:srgbClr val="525252"/>
                </a:solidFill>
                <a:hlinkClick r:id="rId4">
                  <a:extLst>
                    <a:ext uri="{A12FA001-AC4F-418D-AE19-62706E023703}">
                      <ahyp:hlinkClr xmlns:ahyp="http://schemas.microsoft.com/office/drawing/2018/hyperlinkcolor" val="tx"/>
                    </a:ext>
                  </a:extLst>
                </a:hlinkClick>
              </a:rPr>
              <a:t>http://www.hanhtrangso.nxbgd.vn/</a:t>
            </a:r>
            <a:endParaRPr sz="2400">
              <a:solidFill>
                <a:srgbClr val="525252"/>
              </a:solidFill>
            </a:endParaRPr>
          </a:p>
          <a:p>
            <a:pPr marL="228600" lvl="0" indent="-228600" algn="l" rtl="0">
              <a:lnSpc>
                <a:spcPct val="100000"/>
              </a:lnSpc>
              <a:spcBef>
                <a:spcPts val="1000"/>
              </a:spcBef>
              <a:spcAft>
                <a:spcPts val="0"/>
              </a:spcAft>
              <a:buClr>
                <a:srgbClr val="525252"/>
              </a:buClr>
              <a:buSzPts val="2400"/>
              <a:buChar char="•"/>
            </a:pPr>
            <a:r>
              <a:rPr lang="en-US" sz="2400" u="sng">
                <a:solidFill>
                  <a:srgbClr val="525252"/>
                </a:solidFill>
                <a:hlinkClick r:id="rId5">
                  <a:extLst>
                    <a:ext uri="{A12FA001-AC4F-418D-AE19-62706E023703}">
                      <ahyp:hlinkClr xmlns:ahyp="http://schemas.microsoft.com/office/drawing/2018/hyperlinkcolor" val="tx"/>
                    </a:ext>
                  </a:extLst>
                </a:hlinkClick>
              </a:rPr>
              <a:t>http://sachthietbigiaoduc.vn/</a:t>
            </a:r>
            <a:endParaRPr sz="2400">
              <a:solidFill>
                <a:srgbClr val="525252"/>
              </a:solidFill>
            </a:endParaRPr>
          </a:p>
          <a:p>
            <a:pPr marL="228600" lvl="0" indent="-228600" algn="l" rtl="0">
              <a:lnSpc>
                <a:spcPct val="100000"/>
              </a:lnSpc>
              <a:spcBef>
                <a:spcPts val="1000"/>
              </a:spcBef>
              <a:spcAft>
                <a:spcPts val="0"/>
              </a:spcAft>
              <a:buClr>
                <a:srgbClr val="525252"/>
              </a:buClr>
              <a:buSzPts val="2400"/>
              <a:buChar char="•"/>
            </a:pPr>
            <a:r>
              <a:rPr lang="en-US" sz="2400" u="sng">
                <a:solidFill>
                  <a:srgbClr val="525252"/>
                </a:solidFill>
                <a:hlinkClick r:id="rId6">
                  <a:extLst>
                    <a:ext uri="{A12FA001-AC4F-418D-AE19-62706E023703}">
                      <ahyp:hlinkClr xmlns:ahyp="http://schemas.microsoft.com/office/drawing/2018/hyperlinkcolor" val="tx"/>
                    </a:ext>
                  </a:extLst>
                </a:hlinkClick>
              </a:rPr>
              <a:t>http://taphuan.nxbgd.vn/</a:t>
            </a:r>
            <a:endParaRPr sz="2400">
              <a:solidFill>
                <a:srgbClr val="525252"/>
              </a:solidFill>
            </a:endParaRPr>
          </a:p>
          <a:p>
            <a:pPr marL="228600" lvl="0" indent="-228600" algn="l" rtl="0">
              <a:lnSpc>
                <a:spcPct val="100000"/>
              </a:lnSpc>
              <a:spcBef>
                <a:spcPts val="1000"/>
              </a:spcBef>
              <a:spcAft>
                <a:spcPts val="0"/>
              </a:spcAft>
              <a:buClr>
                <a:schemeClr val="dk1"/>
              </a:buClr>
              <a:buSzPts val="2400"/>
              <a:buChar char="•"/>
            </a:pPr>
            <a:r>
              <a:rPr lang="en-US" sz="2400" u="sng">
                <a:solidFill>
                  <a:schemeClr val="dk1"/>
                </a:solidFill>
                <a:hlinkClick r:id="rId7">
                  <a:extLst>
                    <a:ext uri="{A12FA001-AC4F-418D-AE19-62706E023703}">
                      <ahyp:hlinkClr xmlns:ahyp="http://schemas.microsoft.com/office/drawing/2018/hyperlinkcolor" val="tx"/>
                    </a:ext>
                  </a:extLst>
                </a:hlinkClick>
              </a:rPr>
              <a:t>http://chantroisangtao.vn/</a:t>
            </a:r>
            <a:endParaRPr sz="2400">
              <a:solidFill>
                <a:schemeClr val="dk1"/>
              </a:solidFill>
            </a:endParaRPr>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b="1"/>
          </a:p>
          <a:p>
            <a:pPr marL="228600" lvl="0" indent="-76200" algn="l" rtl="0">
              <a:lnSpc>
                <a:spcPct val="100000"/>
              </a:lnSpc>
              <a:spcBef>
                <a:spcPts val="1000"/>
              </a:spcBef>
              <a:spcAft>
                <a:spcPts val="0"/>
              </a:spcAft>
              <a:buClr>
                <a:schemeClr val="dk1"/>
              </a:buClr>
              <a:buSzPts val="2400"/>
              <a:buNone/>
            </a:pPr>
            <a:endParaRPr sz="2400">
              <a:solidFill>
                <a:srgbClr val="FF0000"/>
              </a:solidFill>
            </a:endParaRPr>
          </a:p>
        </p:txBody>
      </p:sp>
      <p:sp>
        <p:nvSpPr>
          <p:cNvPr id="813" name="Google Shape;813;p14"/>
          <p:cNvSpPr txBox="1">
            <a:spLocks noGrp="1"/>
          </p:cNvSpPr>
          <p:nvPr>
            <p:ph type="body" idx="2"/>
          </p:nvPr>
        </p:nvSpPr>
        <p:spPr>
          <a:xfrm>
            <a:off x="6181343" y="2507054"/>
            <a:ext cx="5715001" cy="345999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0000"/>
              </a:buClr>
              <a:buSzPct val="100000"/>
              <a:buNone/>
            </a:pPr>
            <a:r>
              <a:rPr lang="en-US" sz="1800" u="sng">
                <a:solidFill>
                  <a:srgbClr val="FF0000"/>
                </a:solidFill>
                <a:latin typeface="+mj-lt"/>
                <a:hlinkClick r:id="rId8">
                  <a:extLst>
                    <a:ext uri="{A12FA001-AC4F-418D-AE19-62706E023703}">
                      <ahyp:hlinkClr xmlns:ahyp="http://schemas.microsoft.com/office/drawing/2018/hyperlinkcolor" val="tx"/>
                    </a:ext>
                  </a:extLst>
                </a:hlinkClick>
              </a:rPr>
              <a:t>Facebook:</a:t>
            </a:r>
            <a:r>
              <a:rPr lang="en-US" sz="1800" u="sng">
                <a:solidFill>
                  <a:schemeClr val="hlink"/>
                </a:solidFill>
                <a:latin typeface="+mj-lt"/>
                <a:hlinkClick r:id="rId8"/>
              </a:rPr>
              <a:t> </a:t>
            </a:r>
            <a:endParaRPr sz="2000">
              <a:latin typeface="+mj-lt"/>
            </a:endParaRPr>
          </a:p>
          <a:p>
            <a:pPr marL="0" lvl="0" indent="0" algn="l" rtl="0">
              <a:lnSpc>
                <a:spcPct val="100000"/>
              </a:lnSpc>
              <a:spcBef>
                <a:spcPts val="0"/>
              </a:spcBef>
              <a:spcAft>
                <a:spcPts val="0"/>
              </a:spcAft>
              <a:buClr>
                <a:srgbClr val="FF0000"/>
              </a:buClr>
              <a:buSzPct val="100000"/>
              <a:buNone/>
            </a:pPr>
            <a:r>
              <a:rPr lang="en-US" sz="1800">
                <a:solidFill>
                  <a:srgbClr val="FF0000"/>
                </a:solidFill>
                <a:latin typeface="+mj-lt"/>
              </a:rPr>
              <a:t>1</a:t>
            </a:r>
            <a:r>
              <a:rPr lang="en-US" sz="2000">
                <a:solidFill>
                  <a:srgbClr val="FF0000"/>
                </a:solidFill>
                <a:latin typeface="+mj-lt"/>
              </a:rPr>
              <a:t>.</a:t>
            </a:r>
            <a:endParaRPr sz="2000">
              <a:latin typeface="+mj-lt"/>
            </a:endParaRPr>
          </a:p>
          <a:p>
            <a:pPr marL="0" lvl="0" indent="0" algn="l" rtl="0">
              <a:lnSpc>
                <a:spcPct val="100000"/>
              </a:lnSpc>
              <a:spcBef>
                <a:spcPts val="0"/>
              </a:spcBef>
              <a:spcAft>
                <a:spcPts val="0"/>
              </a:spcAft>
              <a:buClr>
                <a:srgbClr val="FF0000"/>
              </a:buClr>
              <a:buSzPct val="100000"/>
              <a:buNone/>
            </a:pPr>
            <a:r>
              <a:rPr lang="en-US" sz="1800" u="sng">
                <a:solidFill>
                  <a:srgbClr val="FF0000"/>
                </a:solidFill>
                <a:latin typeface="+mj-lt"/>
                <a:hlinkClick r:id="rId8">
                  <a:extLst>
                    <a:ext uri="{A12FA001-AC4F-418D-AE19-62706E023703}">
                      <ahyp:hlinkClr xmlns:ahyp="http://schemas.microsoft.com/office/drawing/2018/hyperlinkcolor" val="tx"/>
                    </a:ext>
                  </a:extLst>
                </a:hlinkClick>
              </a:rPr>
              <a:t>TỔ CHỨC HOẠT ĐỘNG TRẢI NGHIỆM &amp; HƯỚNG NGHIỆP TRONG NHÀ TRƯỜNG</a:t>
            </a:r>
            <a:endParaRPr sz="1800">
              <a:solidFill>
                <a:srgbClr val="FF0000"/>
              </a:solidFill>
              <a:latin typeface="+mj-lt"/>
            </a:endParaRPr>
          </a:p>
          <a:p>
            <a:pPr marL="0" lvl="0" indent="0" algn="l" rtl="0">
              <a:lnSpc>
                <a:spcPct val="100000"/>
              </a:lnSpc>
              <a:spcBef>
                <a:spcPts val="0"/>
              </a:spcBef>
              <a:spcAft>
                <a:spcPts val="0"/>
              </a:spcAft>
              <a:buClr>
                <a:srgbClr val="FF0000"/>
              </a:buClr>
              <a:buSzPct val="100000"/>
              <a:buNone/>
            </a:pPr>
            <a:r>
              <a:rPr lang="en-US" sz="1800" u="sng">
                <a:solidFill>
                  <a:srgbClr val="FF0000"/>
                </a:solidFill>
                <a:latin typeface="+mj-lt"/>
                <a:hlinkClick r:id="rId8">
                  <a:extLst>
                    <a:ext uri="{A12FA001-AC4F-418D-AE19-62706E023703}">
                      <ahyp:hlinkClr xmlns:ahyp="http://schemas.microsoft.com/office/drawing/2018/hyperlinkcolor" val="tx"/>
                    </a:ext>
                  </a:extLst>
                </a:hlinkClick>
              </a:rPr>
              <a:t>https://www.facebook.com/groups/290341101457833/?ref=bookmarks</a:t>
            </a:r>
            <a:endParaRPr sz="1800">
              <a:solidFill>
                <a:srgbClr val="FF0000"/>
              </a:solidFill>
              <a:latin typeface="+mj-lt"/>
            </a:endParaRPr>
          </a:p>
          <a:p>
            <a:pPr marL="0" lvl="0" indent="0" algn="l" rtl="0">
              <a:lnSpc>
                <a:spcPct val="100000"/>
              </a:lnSpc>
              <a:spcBef>
                <a:spcPts val="0"/>
              </a:spcBef>
              <a:spcAft>
                <a:spcPts val="0"/>
              </a:spcAft>
              <a:buClr>
                <a:srgbClr val="FF0000"/>
              </a:buClr>
              <a:buSzPct val="100000"/>
              <a:buNone/>
            </a:pPr>
            <a:r>
              <a:rPr lang="en-US" sz="1800">
                <a:solidFill>
                  <a:srgbClr val="FF0000"/>
                </a:solidFill>
                <a:latin typeface="+mj-lt"/>
              </a:rPr>
              <a:t>2. </a:t>
            </a:r>
            <a:endParaRPr sz="2000">
              <a:latin typeface="+mj-lt"/>
            </a:endParaRPr>
          </a:p>
          <a:p>
            <a:pPr marL="0" lvl="0" indent="0" algn="l" rtl="0">
              <a:lnSpc>
                <a:spcPct val="100000"/>
              </a:lnSpc>
              <a:spcBef>
                <a:spcPts val="0"/>
              </a:spcBef>
              <a:spcAft>
                <a:spcPts val="0"/>
              </a:spcAft>
              <a:buClr>
                <a:schemeClr val="dk1"/>
              </a:buClr>
              <a:buSzPct val="100000"/>
              <a:buNone/>
            </a:pPr>
            <a:r>
              <a:rPr lang="en-US" sz="1800" u="sng">
                <a:solidFill>
                  <a:schemeClr val="dk1"/>
                </a:solidFill>
                <a:latin typeface="+mj-lt"/>
                <a:hlinkClick r:id="rId9">
                  <a:extLst>
                    <a:ext uri="{A12FA001-AC4F-418D-AE19-62706E023703}">
                      <ahyp:hlinkClr xmlns:ahyp="http://schemas.microsoft.com/office/drawing/2018/hyperlinkcolor" val="tx"/>
                    </a:ext>
                  </a:extLst>
                </a:hlinkClick>
              </a:rPr>
              <a:t>Fanpage: Hoạt động trải nghiệm - hướng nghiệp</a:t>
            </a:r>
            <a:endParaRPr sz="1800">
              <a:solidFill>
                <a:schemeClr val="dk1"/>
              </a:solidFill>
              <a:latin typeface="+mj-lt"/>
            </a:endParaRPr>
          </a:p>
          <a:p>
            <a:pPr marL="0" lvl="0" indent="0" algn="l" rtl="0">
              <a:lnSpc>
                <a:spcPct val="100000"/>
              </a:lnSpc>
              <a:spcBef>
                <a:spcPts val="0"/>
              </a:spcBef>
              <a:spcAft>
                <a:spcPts val="0"/>
              </a:spcAft>
              <a:buClr>
                <a:schemeClr val="dk1"/>
              </a:buClr>
              <a:buSzPct val="100000"/>
              <a:buNone/>
            </a:pPr>
            <a:r>
              <a:rPr lang="en-US" sz="1800" u="sng">
                <a:solidFill>
                  <a:schemeClr val="dk1"/>
                </a:solidFill>
                <a:latin typeface="+mj-lt"/>
                <a:hlinkClick r:id="rId9">
                  <a:extLst>
                    <a:ext uri="{A12FA001-AC4F-418D-AE19-62706E023703}">
                      <ahyp:hlinkClr xmlns:ahyp="http://schemas.microsoft.com/office/drawing/2018/hyperlinkcolor" val="tx"/>
                    </a:ext>
                  </a:extLst>
                </a:hlinkClick>
              </a:rPr>
              <a:t>https://www.facebook.com/TACGIASGK1102/?modal=admin_todo_tour</a:t>
            </a:r>
            <a:endParaRPr sz="1800">
              <a:solidFill>
                <a:schemeClr val="dk1"/>
              </a:solidFill>
              <a:latin typeface="+mj-lt"/>
            </a:endParaRPr>
          </a:p>
          <a:p>
            <a:pPr marL="0" lvl="0" indent="0" algn="l" rtl="0">
              <a:lnSpc>
                <a:spcPct val="100000"/>
              </a:lnSpc>
              <a:spcBef>
                <a:spcPts val="0"/>
              </a:spcBef>
              <a:spcAft>
                <a:spcPts val="0"/>
              </a:spcAft>
              <a:buClr>
                <a:srgbClr val="FF0000"/>
              </a:buClr>
              <a:buSzPct val="100000"/>
              <a:buNone/>
            </a:pPr>
            <a:r>
              <a:rPr lang="en-US" sz="1800">
                <a:solidFill>
                  <a:srgbClr val="FF0000"/>
                </a:solidFill>
                <a:latin typeface="+mj-lt"/>
              </a:rPr>
              <a:t>3.</a:t>
            </a:r>
            <a:endParaRPr sz="2000">
              <a:latin typeface="+mj-lt"/>
            </a:endParaRPr>
          </a:p>
          <a:p>
            <a:pPr marL="0" lvl="0" indent="0" algn="l" rtl="0">
              <a:lnSpc>
                <a:spcPct val="100000"/>
              </a:lnSpc>
              <a:spcBef>
                <a:spcPts val="0"/>
              </a:spcBef>
              <a:spcAft>
                <a:spcPts val="0"/>
              </a:spcAft>
              <a:buClr>
                <a:srgbClr val="FF0000"/>
              </a:buClr>
              <a:buSzPct val="100000"/>
              <a:buNone/>
            </a:pPr>
            <a:r>
              <a:rPr lang="en-US" sz="1800">
                <a:solidFill>
                  <a:srgbClr val="FF0000"/>
                </a:solidFill>
                <a:latin typeface="+mj-lt"/>
              </a:rPr>
              <a:t>Kênh Youtube ĐINH THỊ KIM THOA</a:t>
            </a:r>
            <a:endParaRPr sz="1800">
              <a:latin typeface="+mj-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26"/>
          <p:cNvSpPr txBox="1">
            <a:spLocks noGrp="1"/>
          </p:cNvSpPr>
          <p:nvPr>
            <p:ph type="title"/>
          </p:nvPr>
        </p:nvSpPr>
        <p:spPr>
          <a:xfrm>
            <a:off x="1485641" y="832413"/>
            <a:ext cx="7467600" cy="10886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0000"/>
              </a:buClr>
              <a:buSzPts val="2666"/>
              <a:buFont typeface="Times New Roman"/>
              <a:buNone/>
            </a:pPr>
            <a:r>
              <a:rPr lang="en-US" sz="2666" b="1">
                <a:solidFill>
                  <a:srgbClr val="FF0000"/>
                </a:solidFill>
                <a:latin typeface="Times New Roman"/>
                <a:ea typeface="Times New Roman"/>
                <a:cs typeface="Times New Roman"/>
                <a:sym typeface="Times New Roman"/>
              </a:rPr>
              <a:t>CÁC ĐỊA CHỈ TRANG WEBSITE HỖ TRỢ VỀ</a:t>
            </a:r>
            <a:endParaRPr sz="2666">
              <a:solidFill>
                <a:srgbClr val="FF0000"/>
              </a:solidFill>
              <a:latin typeface="Times New Roman"/>
              <a:ea typeface="Times New Roman"/>
              <a:cs typeface="Times New Roman"/>
              <a:sym typeface="Times New Roman"/>
            </a:endParaRPr>
          </a:p>
        </p:txBody>
      </p:sp>
      <p:sp>
        <p:nvSpPr>
          <p:cNvPr id="576" name="Google Shape;576;p26"/>
          <p:cNvSpPr/>
          <p:nvPr/>
        </p:nvSpPr>
        <p:spPr>
          <a:xfrm>
            <a:off x="1890776" y="1849599"/>
            <a:ext cx="7810500" cy="425757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Times New Roman"/>
                <a:ea typeface="Times New Roman"/>
                <a:cs typeface="Times New Roman"/>
                <a:sym typeface="Times New Roman"/>
              </a:rPr>
              <a:t>+ Giới thiệu sách</a:t>
            </a:r>
            <a:endParaRPr sz="2000">
              <a:solidFill>
                <a:schemeClr val="dk1"/>
              </a:solidFill>
              <a:latin typeface="Calibri"/>
              <a:ea typeface="Calibri"/>
              <a:cs typeface="Calibri"/>
              <a:sym typeface="Calibri"/>
            </a:endParaRPr>
          </a:p>
          <a:p>
            <a:pPr marL="0" marR="0" lvl="0" indent="0" algn="just" rtl="0">
              <a:spcBef>
                <a:spcPts val="800"/>
              </a:spcBef>
              <a:spcAft>
                <a:spcPts val="0"/>
              </a:spcAft>
              <a:buNone/>
            </a:pPr>
            <a:r>
              <a:rPr lang="en-US" sz="2800">
                <a:solidFill>
                  <a:schemeClr val="dk1"/>
                </a:solidFill>
                <a:latin typeface="Times New Roman"/>
                <a:ea typeface="Times New Roman"/>
                <a:cs typeface="Times New Roman"/>
                <a:sym typeface="Times New Roman"/>
              </a:rPr>
              <a:t>+ Hướng dẫn sử dụng sách</a:t>
            </a:r>
            <a:endParaRPr sz="2000">
              <a:solidFill>
                <a:schemeClr val="dk1"/>
              </a:solidFill>
              <a:latin typeface="Calibri"/>
              <a:ea typeface="Calibri"/>
              <a:cs typeface="Calibri"/>
              <a:sym typeface="Calibri"/>
            </a:endParaRPr>
          </a:p>
          <a:p>
            <a:pPr marL="0" marR="0" lvl="0" indent="0" algn="just" rtl="0">
              <a:spcBef>
                <a:spcPts val="800"/>
              </a:spcBef>
              <a:spcAft>
                <a:spcPts val="0"/>
              </a:spcAft>
              <a:buNone/>
            </a:pPr>
            <a:r>
              <a:rPr lang="en-US" sz="2800">
                <a:solidFill>
                  <a:schemeClr val="dk1"/>
                </a:solidFill>
                <a:latin typeface="Times New Roman"/>
                <a:ea typeface="Times New Roman"/>
                <a:cs typeface="Times New Roman"/>
                <a:sym typeface="Times New Roman"/>
              </a:rPr>
              <a:t>+ Ma trận kiến thức, kĩ năng</a:t>
            </a:r>
            <a:endParaRPr sz="2000">
              <a:solidFill>
                <a:schemeClr val="dk1"/>
              </a:solidFill>
              <a:latin typeface="Calibri"/>
              <a:ea typeface="Calibri"/>
              <a:cs typeface="Calibri"/>
              <a:sym typeface="Calibri"/>
            </a:endParaRPr>
          </a:p>
          <a:p>
            <a:pPr marL="0" marR="0" lvl="0" indent="0" algn="just" rtl="0">
              <a:spcBef>
                <a:spcPts val="800"/>
              </a:spcBef>
              <a:spcAft>
                <a:spcPts val="0"/>
              </a:spcAft>
              <a:buNone/>
            </a:pPr>
            <a:r>
              <a:rPr lang="en-US" sz="2800">
                <a:solidFill>
                  <a:schemeClr val="dk1"/>
                </a:solidFill>
                <a:latin typeface="Times New Roman"/>
                <a:ea typeface="Times New Roman"/>
                <a:cs typeface="Times New Roman"/>
                <a:sym typeface="Times New Roman"/>
              </a:rPr>
              <a:t>+ Phân phối chương trình</a:t>
            </a:r>
            <a:endParaRPr sz="2000">
              <a:solidFill>
                <a:schemeClr val="dk1"/>
              </a:solidFill>
              <a:latin typeface="Calibri"/>
              <a:ea typeface="Calibri"/>
              <a:cs typeface="Calibri"/>
              <a:sym typeface="Calibri"/>
            </a:endParaRPr>
          </a:p>
          <a:p>
            <a:pPr marL="0" marR="0" lvl="0" indent="0" algn="just" rtl="0">
              <a:spcBef>
                <a:spcPts val="800"/>
              </a:spcBef>
              <a:spcAft>
                <a:spcPts val="0"/>
              </a:spcAft>
              <a:buNone/>
            </a:pPr>
            <a:r>
              <a:rPr lang="en-US" sz="2800">
                <a:solidFill>
                  <a:schemeClr val="dk1"/>
                </a:solidFill>
                <a:latin typeface="Times New Roman"/>
                <a:ea typeface="Times New Roman"/>
                <a:cs typeface="Times New Roman"/>
                <a:sym typeface="Times New Roman"/>
              </a:rPr>
              <a:t>+ Kế hoạch giảng dạy tham khảo</a:t>
            </a:r>
            <a:endParaRPr sz="2000">
              <a:solidFill>
                <a:schemeClr val="dk1"/>
              </a:solidFill>
              <a:latin typeface="Calibri"/>
              <a:ea typeface="Calibri"/>
              <a:cs typeface="Calibri"/>
              <a:sym typeface="Calibri"/>
            </a:endParaRPr>
          </a:p>
          <a:p>
            <a:pPr marL="0" marR="0" lvl="0" indent="0" algn="just" rtl="0">
              <a:spcBef>
                <a:spcPts val="800"/>
              </a:spcBef>
              <a:spcAft>
                <a:spcPts val="0"/>
              </a:spcAft>
              <a:buNone/>
            </a:pPr>
            <a:r>
              <a:rPr lang="en-US" sz="2800">
                <a:solidFill>
                  <a:schemeClr val="dk1"/>
                </a:solidFill>
                <a:latin typeface="Times New Roman"/>
                <a:ea typeface="Times New Roman"/>
                <a:cs typeface="Times New Roman"/>
                <a:sym typeface="Times New Roman"/>
              </a:rPr>
              <a:t>+ Tài liệu tập huấn</a:t>
            </a:r>
            <a:endParaRPr sz="2000">
              <a:solidFill>
                <a:schemeClr val="dk1"/>
              </a:solidFill>
              <a:latin typeface="Calibri"/>
              <a:ea typeface="Calibri"/>
              <a:cs typeface="Calibri"/>
              <a:sym typeface="Calibri"/>
            </a:endParaRPr>
          </a:p>
          <a:p>
            <a:pPr marL="0" marR="0" lvl="0" indent="0" algn="just" rtl="0">
              <a:spcBef>
                <a:spcPts val="800"/>
              </a:spcBef>
              <a:spcAft>
                <a:spcPts val="0"/>
              </a:spcAft>
              <a:buNone/>
            </a:pPr>
            <a:r>
              <a:rPr lang="en-US" sz="2800">
                <a:solidFill>
                  <a:schemeClr val="dk1"/>
                </a:solidFill>
                <a:latin typeface="Times New Roman"/>
                <a:ea typeface="Times New Roman"/>
                <a:cs typeface="Times New Roman"/>
                <a:sym typeface="Times New Roman"/>
              </a:rPr>
              <a:t>+ Video giới thiệu bộ môn</a:t>
            </a:r>
            <a:endParaRPr sz="2000">
              <a:solidFill>
                <a:schemeClr val="dk1"/>
              </a:solidFill>
              <a:latin typeface="Calibri"/>
              <a:ea typeface="Calibri"/>
              <a:cs typeface="Calibri"/>
              <a:sym typeface="Calibri"/>
            </a:endParaRPr>
          </a:p>
          <a:p>
            <a:pPr marL="0" marR="0" lvl="0" indent="0" algn="just" rtl="0">
              <a:spcBef>
                <a:spcPts val="800"/>
              </a:spcBef>
              <a:spcAft>
                <a:spcPts val="0"/>
              </a:spcAft>
              <a:buNone/>
            </a:pPr>
            <a:r>
              <a:rPr lang="en-US" sz="2800">
                <a:solidFill>
                  <a:schemeClr val="dk1"/>
                </a:solidFill>
                <a:latin typeface="Times New Roman"/>
                <a:ea typeface="Times New Roman"/>
                <a:cs typeface="Times New Roman"/>
                <a:sym typeface="Times New Roman"/>
              </a:rPr>
              <a:t>+ Video minh hoạ tiết dạy tham khảo</a:t>
            </a:r>
            <a:endParaRPr sz="20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grpSp>
        <p:nvGrpSpPr>
          <p:cNvPr id="581" name="Google Shape;581;p27"/>
          <p:cNvGrpSpPr/>
          <p:nvPr/>
        </p:nvGrpSpPr>
        <p:grpSpPr>
          <a:xfrm>
            <a:off x="4138220" y="1849562"/>
            <a:ext cx="4379497" cy="4358055"/>
            <a:chOff x="1391651" y="58170"/>
            <a:chExt cx="4379497" cy="4358055"/>
          </a:xfrm>
        </p:grpSpPr>
        <p:sp>
          <p:nvSpPr>
            <p:cNvPr id="582" name="Google Shape;582;p27"/>
            <p:cNvSpPr/>
            <p:nvPr/>
          </p:nvSpPr>
          <p:spPr>
            <a:xfrm>
              <a:off x="1779464" y="290851"/>
              <a:ext cx="3758692" cy="3758692"/>
            </a:xfrm>
            <a:prstGeom prst="pie">
              <a:avLst>
                <a:gd name="adj1" fmla="val 16200000"/>
                <a:gd name="adj2" fmla="val 1800000"/>
              </a:avLst>
            </a:prstGeom>
            <a:gradFill>
              <a:gsLst>
                <a:gs pos="0">
                  <a:srgbClr val="FFC647"/>
                </a:gs>
                <a:gs pos="50000">
                  <a:srgbClr val="FFC600"/>
                </a:gs>
                <a:gs pos="100000">
                  <a:srgbClr val="E3B400"/>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7"/>
            <p:cNvSpPr txBox="1"/>
            <p:nvPr/>
          </p:nvSpPr>
          <p:spPr>
            <a:xfrm>
              <a:off x="3760385" y="1087336"/>
              <a:ext cx="1342390" cy="111865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3600">
                  <a:solidFill>
                    <a:schemeClr val="lt1"/>
                  </a:solidFill>
                  <a:latin typeface="Calibri"/>
                  <a:ea typeface="Calibri"/>
                  <a:cs typeface="Calibri"/>
                  <a:sym typeface="Calibri"/>
                </a:rPr>
                <a:t>Khoa học</a:t>
              </a:r>
              <a:endParaRPr sz="3600">
                <a:solidFill>
                  <a:schemeClr val="lt1"/>
                </a:solidFill>
                <a:latin typeface="Calibri"/>
                <a:ea typeface="Calibri"/>
                <a:cs typeface="Calibri"/>
                <a:sym typeface="Calibri"/>
              </a:endParaRPr>
            </a:p>
          </p:txBody>
        </p:sp>
        <p:sp>
          <p:nvSpPr>
            <p:cNvPr id="584" name="Google Shape;584;p27"/>
            <p:cNvSpPr/>
            <p:nvPr/>
          </p:nvSpPr>
          <p:spPr>
            <a:xfrm>
              <a:off x="1702053" y="425090"/>
              <a:ext cx="3758692" cy="3758692"/>
            </a:xfrm>
            <a:prstGeom prst="pie">
              <a:avLst>
                <a:gd name="adj1" fmla="val 1800000"/>
                <a:gd name="adj2" fmla="val 9000000"/>
              </a:avLst>
            </a:prstGeom>
            <a:gradFill>
              <a:gsLst>
                <a:gs pos="0">
                  <a:srgbClr val="4DE560"/>
                </a:gs>
                <a:gs pos="50000">
                  <a:srgbClr val="16EA3F"/>
                </a:gs>
                <a:gs pos="100000">
                  <a:srgbClr val="08D932"/>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7"/>
            <p:cNvSpPr txBox="1"/>
            <p:nvPr/>
          </p:nvSpPr>
          <p:spPr>
            <a:xfrm>
              <a:off x="2596980" y="2863765"/>
              <a:ext cx="2013585" cy="984419"/>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3600">
                  <a:solidFill>
                    <a:schemeClr val="lt1"/>
                  </a:solidFill>
                  <a:latin typeface="Calibri"/>
                  <a:ea typeface="Calibri"/>
                  <a:cs typeface="Calibri"/>
                  <a:sym typeface="Calibri"/>
                </a:rPr>
                <a:t>Hiện đại</a:t>
              </a:r>
              <a:endParaRPr sz="3600">
                <a:solidFill>
                  <a:schemeClr val="lt1"/>
                </a:solidFill>
                <a:latin typeface="Calibri"/>
                <a:ea typeface="Calibri"/>
                <a:cs typeface="Calibri"/>
                <a:sym typeface="Calibri"/>
              </a:endParaRPr>
            </a:p>
          </p:txBody>
        </p:sp>
        <p:sp>
          <p:nvSpPr>
            <p:cNvPr id="586" name="Google Shape;586;p27"/>
            <p:cNvSpPr/>
            <p:nvPr/>
          </p:nvSpPr>
          <p:spPr>
            <a:xfrm>
              <a:off x="1624642" y="290851"/>
              <a:ext cx="3758692" cy="3758692"/>
            </a:xfrm>
            <a:prstGeom prst="pie">
              <a:avLst>
                <a:gd name="adj1" fmla="val 9000000"/>
                <a:gd name="adj2" fmla="val 16200000"/>
              </a:avLst>
            </a:prstGeom>
            <a:gradFill>
              <a:gsLst>
                <a:gs pos="0">
                  <a:srgbClr val="5E80C9"/>
                </a:gs>
                <a:gs pos="50000">
                  <a:srgbClr val="3B6FC9"/>
                </a:gs>
                <a:gs pos="100000">
                  <a:srgbClr val="2E5FB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7"/>
            <p:cNvSpPr txBox="1"/>
            <p:nvPr/>
          </p:nvSpPr>
          <p:spPr>
            <a:xfrm>
              <a:off x="2060024" y="1087336"/>
              <a:ext cx="1342390" cy="111865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3600">
                  <a:solidFill>
                    <a:schemeClr val="lt1"/>
                  </a:solidFill>
                  <a:latin typeface="Calibri"/>
                  <a:ea typeface="Calibri"/>
                  <a:cs typeface="Calibri"/>
                  <a:sym typeface="Calibri"/>
                </a:rPr>
                <a:t>Chuẩn mực</a:t>
              </a:r>
              <a:endParaRPr sz="3600">
                <a:solidFill>
                  <a:schemeClr val="lt1"/>
                </a:solidFill>
                <a:latin typeface="Calibri"/>
                <a:ea typeface="Calibri"/>
                <a:cs typeface="Calibri"/>
                <a:sym typeface="Calibri"/>
              </a:endParaRPr>
            </a:p>
          </p:txBody>
        </p:sp>
        <p:sp>
          <p:nvSpPr>
            <p:cNvPr id="588" name="Google Shape;588;p27"/>
            <p:cNvSpPr/>
            <p:nvPr/>
          </p:nvSpPr>
          <p:spPr>
            <a:xfrm>
              <a:off x="1547094" y="58170"/>
              <a:ext cx="4224054" cy="4224054"/>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gradFill>
              <a:gsLst>
                <a:gs pos="0">
                  <a:srgbClr val="FFC647"/>
                </a:gs>
                <a:gs pos="50000">
                  <a:srgbClr val="FFC600"/>
                </a:gs>
                <a:gs pos="100000">
                  <a:srgbClr val="E3B400"/>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7"/>
            <p:cNvSpPr/>
            <p:nvPr/>
          </p:nvSpPr>
          <p:spPr>
            <a:xfrm>
              <a:off x="1469372" y="192171"/>
              <a:ext cx="4224054" cy="4224054"/>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gradFill>
              <a:gsLst>
                <a:gs pos="0">
                  <a:srgbClr val="4DE560"/>
                </a:gs>
                <a:gs pos="50000">
                  <a:srgbClr val="16EA3F"/>
                </a:gs>
                <a:gs pos="100000">
                  <a:srgbClr val="08D932"/>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7"/>
            <p:cNvSpPr/>
            <p:nvPr/>
          </p:nvSpPr>
          <p:spPr>
            <a:xfrm>
              <a:off x="1391651" y="58170"/>
              <a:ext cx="4224054" cy="4224054"/>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gradFill>
              <a:gsLst>
                <a:gs pos="0">
                  <a:srgbClr val="5E80C9"/>
                </a:gs>
                <a:gs pos="50000">
                  <a:srgbClr val="3B6FC9"/>
                </a:gs>
                <a:gs pos="100000">
                  <a:srgbClr val="2E5FB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1" name="Google Shape;591;p27"/>
          <p:cNvSpPr txBox="1">
            <a:spLocks noGrp="1"/>
          </p:cNvSpPr>
          <p:nvPr>
            <p:ph type="title"/>
          </p:nvPr>
        </p:nvSpPr>
        <p:spPr>
          <a:xfrm>
            <a:off x="763555" y="56106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a:t>Bộ sách Chân trời sáng tạo:</a:t>
            </a:r>
            <a:endParaRPr sz="4000"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28"/>
          <p:cNvPicPr preferRelativeResize="0"/>
          <p:nvPr/>
        </p:nvPicPr>
        <p:blipFill rotWithShape="1">
          <a:blip r:embed="rId3">
            <a:alphaModFix/>
          </a:blip>
          <a:srcRect/>
          <a:stretch/>
        </p:blipFill>
        <p:spPr>
          <a:xfrm>
            <a:off x="0" y="-1"/>
            <a:ext cx="12192000" cy="68544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5"/>
          <p:cNvSpPr txBox="1">
            <a:spLocks noGrp="1"/>
          </p:cNvSpPr>
          <p:nvPr>
            <p:ph type="title"/>
          </p:nvPr>
        </p:nvSpPr>
        <p:spPr>
          <a:xfrm>
            <a:off x="1026637" y="723247"/>
            <a:ext cx="9176615" cy="64835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70C0"/>
              </a:buClr>
              <a:buSzPts val="3200"/>
              <a:buFont typeface="Times New Roman"/>
              <a:buNone/>
            </a:pPr>
            <a:r>
              <a:rPr lang="en-US" b="1" dirty="0">
                <a:solidFill>
                  <a:srgbClr val="0070C0"/>
                </a:solidFill>
                <a:latin typeface="Times New Roman"/>
                <a:ea typeface="Times New Roman"/>
                <a:cs typeface="Times New Roman"/>
                <a:sym typeface="Times New Roman"/>
              </a:rPr>
              <a:t>BỘ TÀI LIỆU SGK HĐTN, HN 12 GỒM 3 CUỐN</a:t>
            </a:r>
            <a:endParaRPr dirty="0">
              <a:solidFill>
                <a:srgbClr val="0070C0"/>
              </a:solidFill>
              <a:latin typeface="Times New Roman"/>
              <a:ea typeface="Times New Roman"/>
              <a:cs typeface="Times New Roman"/>
              <a:sym typeface="Times New Roman"/>
            </a:endParaRPr>
          </a:p>
        </p:txBody>
      </p:sp>
      <p:sp>
        <p:nvSpPr>
          <p:cNvPr id="454" name="Google Shape;454;p15"/>
          <p:cNvSpPr txBox="1">
            <a:spLocks noGrp="1"/>
          </p:cNvSpPr>
          <p:nvPr>
            <p:ph type="body" idx="1"/>
          </p:nvPr>
        </p:nvSpPr>
        <p:spPr>
          <a:xfrm>
            <a:off x="1541456" y="1517356"/>
            <a:ext cx="1745992" cy="338554"/>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accent2"/>
              </a:buClr>
              <a:buSzPts val="1600"/>
              <a:buNone/>
            </a:pPr>
            <a:r>
              <a:rPr lang="en-US" sz="1600" b="1">
                <a:solidFill>
                  <a:schemeClr val="accent2"/>
                </a:solidFill>
                <a:latin typeface="Arial"/>
                <a:ea typeface="Arial"/>
                <a:cs typeface="Arial"/>
                <a:sym typeface="Arial"/>
              </a:rPr>
              <a:t>Sách giáo khoa </a:t>
            </a:r>
            <a:endParaRPr sz="1600" b="1">
              <a:solidFill>
                <a:schemeClr val="accent2"/>
              </a:solidFill>
              <a:latin typeface="Arial"/>
              <a:ea typeface="Arial"/>
              <a:cs typeface="Arial"/>
              <a:sym typeface="Arial"/>
            </a:endParaRPr>
          </a:p>
        </p:txBody>
      </p:sp>
      <p:sp>
        <p:nvSpPr>
          <p:cNvPr id="455" name="Google Shape;455;p15"/>
          <p:cNvSpPr txBox="1"/>
          <p:nvPr/>
        </p:nvSpPr>
        <p:spPr>
          <a:xfrm>
            <a:off x="4812381" y="1513310"/>
            <a:ext cx="139333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accent2"/>
                </a:solidFill>
                <a:latin typeface="Arial"/>
                <a:ea typeface="Arial"/>
                <a:cs typeface="Arial"/>
                <a:sym typeface="Arial"/>
              </a:rPr>
              <a:t>Sách bài tập</a:t>
            </a:r>
            <a:endParaRPr sz="1600" b="1">
              <a:solidFill>
                <a:schemeClr val="accent2"/>
              </a:solidFill>
              <a:latin typeface="Arial"/>
              <a:ea typeface="Arial"/>
              <a:cs typeface="Arial"/>
              <a:sym typeface="Arial"/>
            </a:endParaRPr>
          </a:p>
        </p:txBody>
      </p:sp>
      <p:sp>
        <p:nvSpPr>
          <p:cNvPr id="456" name="Google Shape;456;p15"/>
          <p:cNvSpPr txBox="1"/>
          <p:nvPr/>
        </p:nvSpPr>
        <p:spPr>
          <a:xfrm>
            <a:off x="7678677" y="1513309"/>
            <a:ext cx="162095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accent2"/>
                </a:solidFill>
                <a:latin typeface="Arial"/>
                <a:ea typeface="Arial"/>
                <a:cs typeface="Arial"/>
                <a:sym typeface="Arial"/>
              </a:rPr>
              <a:t>Sách giáo viên</a:t>
            </a:r>
            <a:endParaRPr sz="1600" b="1">
              <a:solidFill>
                <a:schemeClr val="accent2"/>
              </a:solidFill>
              <a:latin typeface="Arial"/>
              <a:ea typeface="Arial"/>
              <a:cs typeface="Arial"/>
              <a:sym typeface="Arial"/>
            </a:endParaRPr>
          </a:p>
        </p:txBody>
      </p:sp>
      <p:pic>
        <p:nvPicPr>
          <p:cNvPr id="6" name="Picture 5">
            <a:extLst>
              <a:ext uri="{FF2B5EF4-FFF2-40B4-BE49-F238E27FC236}">
                <a16:creationId xmlns:a16="http://schemas.microsoft.com/office/drawing/2014/main" id="{B3CA7CDE-5800-FADE-DD24-A9CA4DE56389}"/>
              </a:ext>
            </a:extLst>
          </p:cNvPr>
          <p:cNvPicPr>
            <a:picLocks noChangeAspect="1"/>
          </p:cNvPicPr>
          <p:nvPr/>
        </p:nvPicPr>
        <p:blipFill>
          <a:blip r:embed="rId3"/>
          <a:stretch>
            <a:fillRect/>
          </a:stretch>
        </p:blipFill>
        <p:spPr>
          <a:xfrm>
            <a:off x="7056749" y="1993571"/>
            <a:ext cx="2864812" cy="3995927"/>
          </a:xfrm>
          <a:prstGeom prst="rect">
            <a:avLst/>
          </a:prstGeom>
        </p:spPr>
      </p:pic>
      <p:pic>
        <p:nvPicPr>
          <p:cNvPr id="11" name="Picture 10">
            <a:extLst>
              <a:ext uri="{FF2B5EF4-FFF2-40B4-BE49-F238E27FC236}">
                <a16:creationId xmlns:a16="http://schemas.microsoft.com/office/drawing/2014/main" id="{29753341-4DCE-72DC-6E7D-6A4CE1E57D55}"/>
              </a:ext>
            </a:extLst>
          </p:cNvPr>
          <p:cNvPicPr>
            <a:picLocks noChangeAspect="1"/>
          </p:cNvPicPr>
          <p:nvPr/>
        </p:nvPicPr>
        <p:blipFill>
          <a:blip r:embed="rId4"/>
          <a:stretch>
            <a:fillRect/>
          </a:stretch>
        </p:blipFill>
        <p:spPr>
          <a:xfrm>
            <a:off x="4055303" y="1993571"/>
            <a:ext cx="2831271" cy="3995927"/>
          </a:xfrm>
          <a:prstGeom prst="rect">
            <a:avLst/>
          </a:prstGeom>
        </p:spPr>
      </p:pic>
      <p:pic>
        <p:nvPicPr>
          <p:cNvPr id="14" name="Picture 13">
            <a:extLst>
              <a:ext uri="{FF2B5EF4-FFF2-40B4-BE49-F238E27FC236}">
                <a16:creationId xmlns:a16="http://schemas.microsoft.com/office/drawing/2014/main" id="{CF0F8981-FEB7-CE13-84B9-F9C8BB0BA955}"/>
              </a:ext>
            </a:extLst>
          </p:cNvPr>
          <p:cNvPicPr>
            <a:picLocks noChangeAspect="1"/>
          </p:cNvPicPr>
          <p:nvPr/>
        </p:nvPicPr>
        <p:blipFill>
          <a:blip r:embed="rId5"/>
          <a:stretch>
            <a:fillRect/>
          </a:stretch>
        </p:blipFill>
        <p:spPr>
          <a:xfrm>
            <a:off x="1039366" y="1990907"/>
            <a:ext cx="2864812" cy="399592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16"/>
          <p:cNvSpPr txBox="1">
            <a:spLocks noGrp="1"/>
          </p:cNvSpPr>
          <p:nvPr>
            <p:ph type="title"/>
          </p:nvPr>
        </p:nvSpPr>
        <p:spPr>
          <a:xfrm>
            <a:off x="981011" y="815951"/>
            <a:ext cx="9334500" cy="80109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sz="4400" b="1">
                <a:latin typeface="Times New Roman"/>
                <a:ea typeface="Times New Roman"/>
                <a:cs typeface="Times New Roman"/>
                <a:sym typeface="Times New Roman"/>
              </a:rPr>
              <a:t>Quan điểm biên soạn</a:t>
            </a:r>
            <a:endParaRPr sz="4400" b="1">
              <a:latin typeface="Times New Roman"/>
              <a:ea typeface="Times New Roman"/>
              <a:cs typeface="Times New Roman"/>
              <a:sym typeface="Times New Roman"/>
            </a:endParaRPr>
          </a:p>
        </p:txBody>
      </p:sp>
      <p:grpSp>
        <p:nvGrpSpPr>
          <p:cNvPr id="466" name="Google Shape;466;p16"/>
          <p:cNvGrpSpPr/>
          <p:nvPr/>
        </p:nvGrpSpPr>
        <p:grpSpPr>
          <a:xfrm>
            <a:off x="1641276" y="1778659"/>
            <a:ext cx="9518401" cy="3795981"/>
            <a:chOff x="2976" y="13359"/>
            <a:chExt cx="9518401" cy="3795981"/>
          </a:xfrm>
        </p:grpSpPr>
        <p:sp>
          <p:nvSpPr>
            <p:cNvPr id="467" name="Google Shape;467;p16"/>
            <p:cNvSpPr/>
            <p:nvPr/>
          </p:nvSpPr>
          <p:spPr>
            <a:xfrm>
              <a:off x="2976" y="13359"/>
              <a:ext cx="2901951" cy="1160780"/>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txBox="1"/>
            <p:nvPr/>
          </p:nvSpPr>
          <p:spPr>
            <a:xfrm>
              <a:off x="2976" y="13359"/>
              <a:ext cx="2901951" cy="1160780"/>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None/>
              </a:pPr>
              <a:r>
                <a:rPr lang="en-US" sz="2800">
                  <a:solidFill>
                    <a:schemeClr val="lt1"/>
                  </a:solidFill>
                  <a:latin typeface="Times New Roman"/>
                  <a:ea typeface="Times New Roman"/>
                  <a:cs typeface="Times New Roman"/>
                  <a:sym typeface="Times New Roman"/>
                </a:rPr>
                <a:t>Hiện đại,</a:t>
              </a:r>
              <a:br>
                <a:rPr lang="en-US" sz="2800">
                  <a:solidFill>
                    <a:schemeClr val="lt1"/>
                  </a:solidFill>
                  <a:latin typeface="Times New Roman"/>
                  <a:ea typeface="Times New Roman"/>
                  <a:cs typeface="Times New Roman"/>
                  <a:sym typeface="Times New Roman"/>
                </a:rPr>
              </a:br>
              <a:r>
                <a:rPr lang="en-US" sz="2800">
                  <a:solidFill>
                    <a:schemeClr val="lt1"/>
                  </a:solidFill>
                  <a:latin typeface="Times New Roman"/>
                  <a:ea typeface="Times New Roman"/>
                  <a:cs typeface="Times New Roman"/>
                  <a:sym typeface="Times New Roman"/>
                </a:rPr>
                <a:t>truyền thống</a:t>
              </a:r>
              <a:endParaRPr sz="2800">
                <a:solidFill>
                  <a:schemeClr val="lt1"/>
                </a:solidFill>
                <a:latin typeface="Times New Roman"/>
                <a:ea typeface="Times New Roman"/>
                <a:cs typeface="Times New Roman"/>
                <a:sym typeface="Times New Roman"/>
              </a:endParaRPr>
            </a:p>
          </p:txBody>
        </p:sp>
        <p:sp>
          <p:nvSpPr>
            <p:cNvPr id="469" name="Google Shape;469;p16"/>
            <p:cNvSpPr/>
            <p:nvPr/>
          </p:nvSpPr>
          <p:spPr>
            <a:xfrm>
              <a:off x="2976" y="1174140"/>
              <a:ext cx="2901951" cy="2635200"/>
            </a:xfrm>
            <a:prstGeom prst="rect">
              <a:avLst/>
            </a:prstGeom>
            <a:solidFill>
              <a:srgbClr val="E0E0E0">
                <a:alpha val="89803"/>
              </a:srgbClr>
            </a:solidFill>
            <a:ln w="12700" cap="flat" cmpd="sng">
              <a:solidFill>
                <a:srgbClr val="E0E0E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txBox="1"/>
            <p:nvPr/>
          </p:nvSpPr>
          <p:spPr>
            <a:xfrm>
              <a:off x="2976" y="1174140"/>
              <a:ext cx="2901951" cy="2635200"/>
            </a:xfrm>
            <a:prstGeom prst="rect">
              <a:avLst/>
            </a:prstGeom>
            <a:noFill/>
            <a:ln>
              <a:noFill/>
            </a:ln>
          </p:spPr>
          <p:txBody>
            <a:bodyPr spcFirstLastPara="1" wrap="square" lIns="149350" tIns="149350" rIns="199125" bIns="224025" anchor="t" anchorCtr="0">
              <a:noAutofit/>
            </a:bodyPr>
            <a:lstStyle/>
            <a:p>
              <a:pPr marL="285750" marR="0" lvl="1" indent="-285750" algn="l" rtl="0">
                <a:lnSpc>
                  <a:spcPct val="90000"/>
                </a:lnSpc>
                <a:spcBef>
                  <a:spcPts val="0"/>
                </a:spcBef>
                <a:spcAft>
                  <a:spcPts val="0"/>
                </a:spcAft>
                <a:buClr>
                  <a:schemeClr val="dk1"/>
                </a:buClr>
                <a:buSzPts val="2800"/>
                <a:buFont typeface="Times New Roman"/>
                <a:buChar char="•"/>
              </a:pPr>
              <a:r>
                <a:rPr lang="en-US" sz="2800" b="0" i="0" u="none" strike="noStrike" cap="none">
                  <a:solidFill>
                    <a:schemeClr val="dk1"/>
                  </a:solidFill>
                  <a:latin typeface="Times New Roman"/>
                  <a:ea typeface="Times New Roman"/>
                  <a:cs typeface="Times New Roman"/>
                  <a:sym typeface="Times New Roman"/>
                </a:rPr>
                <a:t>Có bản sắc văn hoá Việt Nam, đảm bảo tính địa phương, vùng miền.</a:t>
              </a:r>
              <a:endParaRPr sz="2800" b="0" i="0" u="none" strike="noStrike" cap="none">
                <a:solidFill>
                  <a:schemeClr val="dk1"/>
                </a:solidFill>
                <a:latin typeface="Times New Roman"/>
                <a:ea typeface="Times New Roman"/>
                <a:cs typeface="Times New Roman"/>
                <a:sym typeface="Times New Roman"/>
              </a:endParaRPr>
            </a:p>
          </p:txBody>
        </p:sp>
        <p:sp>
          <p:nvSpPr>
            <p:cNvPr id="471" name="Google Shape;471;p16"/>
            <p:cNvSpPr/>
            <p:nvPr/>
          </p:nvSpPr>
          <p:spPr>
            <a:xfrm>
              <a:off x="3311201" y="13359"/>
              <a:ext cx="2901951" cy="1160780"/>
            </a:xfrm>
            <a:prstGeom prst="rect">
              <a:avLst/>
            </a:prstGeom>
            <a:solidFill>
              <a:srgbClr val="C85B5B"/>
            </a:solidFill>
            <a:ln w="12700" cap="flat" cmpd="sng">
              <a:solidFill>
                <a:srgbClr val="C85B5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6"/>
            <p:cNvSpPr txBox="1"/>
            <p:nvPr/>
          </p:nvSpPr>
          <p:spPr>
            <a:xfrm>
              <a:off x="3311201" y="13359"/>
              <a:ext cx="2901951" cy="1160780"/>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None/>
              </a:pPr>
              <a:r>
                <a:rPr lang="en-US" sz="2800">
                  <a:solidFill>
                    <a:schemeClr val="lt1"/>
                  </a:solidFill>
                  <a:latin typeface="Times New Roman"/>
                  <a:ea typeface="Times New Roman"/>
                  <a:cs typeface="Times New Roman"/>
                  <a:sym typeface="Times New Roman"/>
                </a:rPr>
                <a:t>Khoa học</a:t>
              </a:r>
              <a:endParaRPr sz="2800">
                <a:solidFill>
                  <a:schemeClr val="lt1"/>
                </a:solidFill>
                <a:latin typeface="Times New Roman"/>
                <a:ea typeface="Times New Roman"/>
                <a:cs typeface="Times New Roman"/>
                <a:sym typeface="Times New Roman"/>
              </a:endParaRPr>
            </a:p>
          </p:txBody>
        </p:sp>
        <p:sp>
          <p:nvSpPr>
            <p:cNvPr id="473" name="Google Shape;473;p16"/>
            <p:cNvSpPr/>
            <p:nvPr/>
          </p:nvSpPr>
          <p:spPr>
            <a:xfrm>
              <a:off x="3311201" y="1174140"/>
              <a:ext cx="2901951" cy="2635200"/>
            </a:xfrm>
            <a:prstGeom prst="rect">
              <a:avLst/>
            </a:prstGeom>
            <a:solidFill>
              <a:srgbClr val="F0D3D3">
                <a:alpha val="89803"/>
              </a:srgbClr>
            </a:solidFill>
            <a:ln w="12700" cap="flat" cmpd="sng">
              <a:solidFill>
                <a:srgbClr val="F0D3D3">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6"/>
            <p:cNvSpPr txBox="1"/>
            <p:nvPr/>
          </p:nvSpPr>
          <p:spPr>
            <a:xfrm>
              <a:off x="3311201" y="1174140"/>
              <a:ext cx="2901951" cy="2635200"/>
            </a:xfrm>
            <a:prstGeom prst="rect">
              <a:avLst/>
            </a:prstGeom>
            <a:noFill/>
            <a:ln>
              <a:noFill/>
            </a:ln>
          </p:spPr>
          <p:txBody>
            <a:bodyPr spcFirstLastPara="1" wrap="square" lIns="149350" tIns="149350" rIns="199125" bIns="224025" anchor="t" anchorCtr="0">
              <a:noAutofit/>
            </a:bodyPr>
            <a:lstStyle/>
            <a:p>
              <a:pPr marL="285750" marR="0" lvl="1" indent="-285750" algn="l" rtl="0">
                <a:lnSpc>
                  <a:spcPct val="90000"/>
                </a:lnSpc>
                <a:spcBef>
                  <a:spcPts val="0"/>
                </a:spcBef>
                <a:spcAft>
                  <a:spcPts val="0"/>
                </a:spcAft>
                <a:buClr>
                  <a:schemeClr val="dk1"/>
                </a:buClr>
                <a:buSzPts val="2800"/>
                <a:buFont typeface="Times New Roman"/>
                <a:buChar char="•"/>
              </a:pPr>
              <a:r>
                <a:rPr lang="en-US" sz="2800" b="0" i="0" u="none" strike="noStrike" cap="none">
                  <a:solidFill>
                    <a:schemeClr val="dk1"/>
                  </a:solidFill>
                  <a:latin typeface="Times New Roman"/>
                  <a:ea typeface="Times New Roman"/>
                  <a:cs typeface="Times New Roman"/>
                  <a:sym typeface="Times New Roman"/>
                </a:rPr>
                <a:t>Về nhận thức - hành vi</a:t>
              </a:r>
              <a:endParaRPr sz="2800" b="0" i="0" u="none" strike="noStrike" cap="none">
                <a:solidFill>
                  <a:schemeClr val="dk1"/>
                </a:solidFill>
                <a:latin typeface="Times New Roman"/>
                <a:ea typeface="Times New Roman"/>
                <a:cs typeface="Times New Roman"/>
                <a:sym typeface="Times New Roman"/>
              </a:endParaRPr>
            </a:p>
          </p:txBody>
        </p:sp>
        <p:sp>
          <p:nvSpPr>
            <p:cNvPr id="475" name="Google Shape;475;p16"/>
            <p:cNvSpPr/>
            <p:nvPr/>
          </p:nvSpPr>
          <p:spPr>
            <a:xfrm>
              <a:off x="6619426" y="13359"/>
              <a:ext cx="2901951" cy="1160780"/>
            </a:xfrm>
            <a:prstGeom prst="rect">
              <a:avLst/>
            </a:prstGeom>
            <a:solidFill>
              <a:srgbClr val="FE0000"/>
            </a:solidFill>
            <a:ln w="12700" cap="flat" cmpd="sng">
              <a:solidFill>
                <a:srgbClr val="FE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6"/>
            <p:cNvSpPr txBox="1"/>
            <p:nvPr/>
          </p:nvSpPr>
          <p:spPr>
            <a:xfrm>
              <a:off x="6619426" y="13359"/>
              <a:ext cx="2901951" cy="1160780"/>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None/>
              </a:pPr>
              <a:r>
                <a:rPr lang="en-US" sz="2800">
                  <a:solidFill>
                    <a:schemeClr val="lt1"/>
                  </a:solidFill>
                  <a:latin typeface="Times New Roman"/>
                  <a:ea typeface="Times New Roman"/>
                  <a:cs typeface="Times New Roman"/>
                  <a:sym typeface="Times New Roman"/>
                </a:rPr>
                <a:t>Linh hoạt,</a:t>
              </a:r>
              <a:br>
                <a:rPr lang="en-US" sz="2800">
                  <a:solidFill>
                    <a:schemeClr val="lt1"/>
                  </a:solidFill>
                  <a:latin typeface="Times New Roman"/>
                  <a:ea typeface="Times New Roman"/>
                  <a:cs typeface="Times New Roman"/>
                  <a:sym typeface="Times New Roman"/>
                </a:rPr>
              </a:br>
              <a:r>
                <a:rPr lang="en-US" sz="2800">
                  <a:solidFill>
                    <a:schemeClr val="lt1"/>
                  </a:solidFill>
                  <a:latin typeface="Times New Roman"/>
                  <a:ea typeface="Times New Roman"/>
                  <a:cs typeface="Times New Roman"/>
                  <a:sym typeface="Times New Roman"/>
                </a:rPr>
                <a:t>mềm dẻo</a:t>
              </a:r>
              <a:endParaRPr sz="2800">
                <a:solidFill>
                  <a:schemeClr val="lt1"/>
                </a:solidFill>
                <a:latin typeface="Times New Roman"/>
                <a:ea typeface="Times New Roman"/>
                <a:cs typeface="Times New Roman"/>
                <a:sym typeface="Times New Roman"/>
              </a:endParaRPr>
            </a:p>
          </p:txBody>
        </p:sp>
        <p:sp>
          <p:nvSpPr>
            <p:cNvPr id="477" name="Google Shape;477;p16"/>
            <p:cNvSpPr/>
            <p:nvPr/>
          </p:nvSpPr>
          <p:spPr>
            <a:xfrm>
              <a:off x="6619426" y="1174140"/>
              <a:ext cx="2901951" cy="2635200"/>
            </a:xfrm>
            <a:prstGeom prst="rect">
              <a:avLst/>
            </a:prstGeom>
            <a:solidFill>
              <a:srgbClr val="FEC9C9">
                <a:alpha val="89803"/>
              </a:srgbClr>
            </a:solidFill>
            <a:ln w="12700" cap="flat" cmpd="sng">
              <a:solidFill>
                <a:srgbClr val="FEC9C9">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6"/>
            <p:cNvSpPr txBox="1"/>
            <p:nvPr/>
          </p:nvSpPr>
          <p:spPr>
            <a:xfrm>
              <a:off x="6619426" y="1174140"/>
              <a:ext cx="2901951" cy="2635200"/>
            </a:xfrm>
            <a:prstGeom prst="rect">
              <a:avLst/>
            </a:prstGeom>
            <a:noFill/>
            <a:ln>
              <a:noFill/>
            </a:ln>
          </p:spPr>
          <p:txBody>
            <a:bodyPr spcFirstLastPara="1" wrap="square" lIns="149350" tIns="149350" rIns="199125" bIns="224025" anchor="t" anchorCtr="0">
              <a:noAutofit/>
            </a:bodyPr>
            <a:lstStyle/>
            <a:p>
              <a:pPr marL="285750" marR="0" lvl="1" indent="-285750" algn="l" rtl="0">
                <a:lnSpc>
                  <a:spcPct val="90000"/>
                </a:lnSpc>
                <a:spcBef>
                  <a:spcPts val="0"/>
                </a:spcBef>
                <a:spcAft>
                  <a:spcPts val="0"/>
                </a:spcAft>
                <a:buClr>
                  <a:schemeClr val="dk1"/>
                </a:buClr>
                <a:buSzPts val="2800"/>
                <a:buFont typeface="Times New Roman"/>
                <a:buChar char="•"/>
              </a:pPr>
              <a:r>
                <a:rPr lang="en-US" sz="2800" b="0" i="0" u="none" strike="noStrike" cap="none">
                  <a:solidFill>
                    <a:schemeClr val="dk1"/>
                  </a:solidFill>
                  <a:latin typeface="Times New Roman"/>
                  <a:ea typeface="Times New Roman"/>
                  <a:cs typeface="Times New Roman"/>
                  <a:sym typeface="Times New Roman"/>
                </a:rPr>
                <a:t>GV có thể điều chỉnh, thay thế, bổ sung cho phù hợp với từng đối tượng</a:t>
              </a:r>
              <a:endParaRPr sz="2800" b="0" i="0" u="none" strike="noStrike" cap="none">
                <a:solidFill>
                  <a:schemeClr val="dk1"/>
                </a:solidFill>
                <a:latin typeface="Times New Roman"/>
                <a:ea typeface="Times New Roman"/>
                <a:cs typeface="Times New Roman"/>
                <a:sym typeface="Times New Roman"/>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17"/>
          <p:cNvSpPr/>
          <p:nvPr/>
        </p:nvSpPr>
        <p:spPr>
          <a:xfrm>
            <a:off x="6769928" y="1315581"/>
            <a:ext cx="466007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Trang giải thích kí hiệu</a:t>
            </a:r>
            <a:endParaRPr sz="2800">
              <a:solidFill>
                <a:schemeClr val="dk1"/>
              </a:solidFill>
              <a:latin typeface="Calibri"/>
              <a:ea typeface="Calibri"/>
              <a:cs typeface="Calibri"/>
              <a:sym typeface="Calibri"/>
            </a:endParaRPr>
          </a:p>
        </p:txBody>
      </p:sp>
      <p:sp>
        <p:nvSpPr>
          <p:cNvPr id="485" name="Google Shape;485;p17"/>
          <p:cNvSpPr txBox="1">
            <a:spLocks noGrp="1"/>
          </p:cNvSpPr>
          <p:nvPr>
            <p:ph type="title"/>
          </p:nvPr>
        </p:nvSpPr>
        <p:spPr>
          <a:xfrm>
            <a:off x="3225672" y="546134"/>
            <a:ext cx="5740655" cy="6071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CẤU TRÚC CUỐN SÁCH</a:t>
            </a:r>
            <a:endParaRPr sz="3200" b="1">
              <a:solidFill>
                <a:srgbClr val="0070C0"/>
              </a:solidFill>
              <a:latin typeface="Times New Roman"/>
              <a:ea typeface="Times New Roman"/>
              <a:cs typeface="Times New Roman"/>
              <a:sym typeface="Times New Roman"/>
            </a:endParaRPr>
          </a:p>
        </p:txBody>
      </p:sp>
      <p:sp>
        <p:nvSpPr>
          <p:cNvPr id="487" name="Google Shape;487;p17"/>
          <p:cNvSpPr/>
          <p:nvPr/>
        </p:nvSpPr>
        <p:spPr>
          <a:xfrm>
            <a:off x="373039" y="1100138"/>
            <a:ext cx="631701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Trang bìa: </a:t>
            </a:r>
            <a:endParaRPr sz="2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Tác giả; Tên sách; Nhà xuất bản</a:t>
            </a:r>
            <a:endParaRPr sz="2800">
              <a:solidFill>
                <a:schemeClr val="dk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939189E8-7680-2B13-3E3A-EE80B3682879}"/>
              </a:ext>
            </a:extLst>
          </p:cNvPr>
          <p:cNvPicPr>
            <a:picLocks noChangeAspect="1"/>
          </p:cNvPicPr>
          <p:nvPr/>
        </p:nvPicPr>
        <p:blipFill>
          <a:blip r:embed="rId3"/>
          <a:stretch>
            <a:fillRect/>
          </a:stretch>
        </p:blipFill>
        <p:spPr>
          <a:xfrm>
            <a:off x="6870512" y="1838801"/>
            <a:ext cx="3306760" cy="4566478"/>
          </a:xfrm>
          <a:prstGeom prst="rect">
            <a:avLst/>
          </a:prstGeom>
        </p:spPr>
      </p:pic>
      <p:pic>
        <p:nvPicPr>
          <p:cNvPr id="3" name="Picture 2">
            <a:extLst>
              <a:ext uri="{FF2B5EF4-FFF2-40B4-BE49-F238E27FC236}">
                <a16:creationId xmlns:a16="http://schemas.microsoft.com/office/drawing/2014/main" id="{D5FB41EA-8BE3-C625-D663-90874CEE8B44}"/>
              </a:ext>
            </a:extLst>
          </p:cNvPr>
          <p:cNvPicPr>
            <a:picLocks noChangeAspect="1"/>
          </p:cNvPicPr>
          <p:nvPr/>
        </p:nvPicPr>
        <p:blipFill rotWithShape="1">
          <a:blip r:embed="rId4"/>
          <a:srcRect b="17252"/>
          <a:stretch/>
        </p:blipFill>
        <p:spPr>
          <a:xfrm>
            <a:off x="569684" y="2054245"/>
            <a:ext cx="3783241" cy="440853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503" name="Google Shape;503;p18"/>
          <p:cNvSpPr txBox="1"/>
          <p:nvPr/>
        </p:nvSpPr>
        <p:spPr>
          <a:xfrm>
            <a:off x="3160489" y="710684"/>
            <a:ext cx="7516402" cy="51248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2400"/>
              <a:buFont typeface="Times New Roman"/>
              <a:buNone/>
            </a:pPr>
            <a:r>
              <a:rPr lang="en-US" sz="2400" b="1">
                <a:solidFill>
                  <a:schemeClr val="dk1"/>
                </a:solidFill>
                <a:latin typeface="Times New Roman"/>
                <a:ea typeface="Times New Roman"/>
                <a:cs typeface="Times New Roman"/>
                <a:sym typeface="Times New Roman"/>
              </a:rPr>
              <a:t>Gồm 9 chủ đề:</a:t>
            </a:r>
            <a:endParaRPr sz="2400" b="1">
              <a:solidFill>
                <a:schemeClr val="dk1"/>
              </a:solidFill>
              <a:latin typeface="Times New Roman"/>
              <a:ea typeface="Times New Roman"/>
              <a:cs typeface="Times New Roman"/>
              <a:sym typeface="Times New Roman"/>
            </a:endParaRPr>
          </a:p>
        </p:txBody>
      </p:sp>
      <p:sp>
        <p:nvSpPr>
          <p:cNvPr id="504" name="Google Shape;504;p18"/>
          <p:cNvSpPr txBox="1">
            <a:spLocks noGrp="1"/>
          </p:cNvSpPr>
          <p:nvPr>
            <p:ph type="title"/>
          </p:nvPr>
        </p:nvSpPr>
        <p:spPr>
          <a:xfrm>
            <a:off x="3067752" y="241720"/>
            <a:ext cx="5740655" cy="6071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CẤU TRÚC CUỐN SÁCH</a:t>
            </a:r>
            <a:endParaRPr sz="3200" b="1">
              <a:solidFill>
                <a:srgbClr val="0070C0"/>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11DDB2A4-BC20-C782-65DC-8930457E81AA}"/>
              </a:ext>
            </a:extLst>
          </p:cNvPr>
          <p:cNvPicPr>
            <a:picLocks noChangeAspect="1"/>
          </p:cNvPicPr>
          <p:nvPr/>
        </p:nvPicPr>
        <p:blipFill>
          <a:blip r:embed="rId3"/>
          <a:stretch>
            <a:fillRect/>
          </a:stretch>
        </p:blipFill>
        <p:spPr>
          <a:xfrm>
            <a:off x="678730" y="1546670"/>
            <a:ext cx="2697514" cy="3764662"/>
          </a:xfrm>
          <a:prstGeom prst="rect">
            <a:avLst/>
          </a:prstGeom>
        </p:spPr>
      </p:pic>
      <p:pic>
        <p:nvPicPr>
          <p:cNvPr id="4" name="Picture 3">
            <a:extLst>
              <a:ext uri="{FF2B5EF4-FFF2-40B4-BE49-F238E27FC236}">
                <a16:creationId xmlns:a16="http://schemas.microsoft.com/office/drawing/2014/main" id="{AADEAA1C-AEFA-A141-24D5-AD2B37AA3A13}"/>
              </a:ext>
            </a:extLst>
          </p:cNvPr>
          <p:cNvPicPr>
            <a:picLocks noChangeAspect="1"/>
          </p:cNvPicPr>
          <p:nvPr/>
        </p:nvPicPr>
        <p:blipFill>
          <a:blip r:embed="rId4"/>
          <a:stretch>
            <a:fillRect/>
          </a:stretch>
        </p:blipFill>
        <p:spPr>
          <a:xfrm>
            <a:off x="3384066" y="1546669"/>
            <a:ext cx="2689044" cy="3764662"/>
          </a:xfrm>
          <a:prstGeom prst="rect">
            <a:avLst/>
          </a:prstGeom>
        </p:spPr>
      </p:pic>
      <p:pic>
        <p:nvPicPr>
          <p:cNvPr id="5" name="Picture 4">
            <a:extLst>
              <a:ext uri="{FF2B5EF4-FFF2-40B4-BE49-F238E27FC236}">
                <a16:creationId xmlns:a16="http://schemas.microsoft.com/office/drawing/2014/main" id="{AD0B9DC5-FF34-55F3-1D98-E14251636A44}"/>
              </a:ext>
            </a:extLst>
          </p:cNvPr>
          <p:cNvPicPr>
            <a:picLocks noChangeAspect="1"/>
          </p:cNvPicPr>
          <p:nvPr/>
        </p:nvPicPr>
        <p:blipFill>
          <a:blip r:embed="rId5"/>
          <a:stretch>
            <a:fillRect/>
          </a:stretch>
        </p:blipFill>
        <p:spPr>
          <a:xfrm>
            <a:off x="6073110" y="1546668"/>
            <a:ext cx="2689044" cy="3768061"/>
          </a:xfrm>
          <a:prstGeom prst="rect">
            <a:avLst/>
          </a:prstGeom>
        </p:spPr>
      </p:pic>
      <p:pic>
        <p:nvPicPr>
          <p:cNvPr id="7" name="Picture 6">
            <a:extLst>
              <a:ext uri="{FF2B5EF4-FFF2-40B4-BE49-F238E27FC236}">
                <a16:creationId xmlns:a16="http://schemas.microsoft.com/office/drawing/2014/main" id="{9539BE7E-FEB9-4C6B-1879-262E77C40097}"/>
              </a:ext>
            </a:extLst>
          </p:cNvPr>
          <p:cNvPicPr>
            <a:picLocks noChangeAspect="1"/>
          </p:cNvPicPr>
          <p:nvPr/>
        </p:nvPicPr>
        <p:blipFill>
          <a:blip r:embed="rId6"/>
          <a:stretch>
            <a:fillRect/>
          </a:stretch>
        </p:blipFill>
        <p:spPr>
          <a:xfrm>
            <a:off x="8769976" y="1546668"/>
            <a:ext cx="2686619" cy="3764663"/>
          </a:xfrm>
          <a:prstGeom prst="rect">
            <a:avLst/>
          </a:prstGeom>
        </p:spPr>
      </p:pic>
      <p:pic>
        <p:nvPicPr>
          <p:cNvPr id="8" name="Picture 7">
            <a:extLst>
              <a:ext uri="{FF2B5EF4-FFF2-40B4-BE49-F238E27FC236}">
                <a16:creationId xmlns:a16="http://schemas.microsoft.com/office/drawing/2014/main" id="{F8F3FABC-3249-C6BE-24E8-2B52F1E7E4EA}"/>
              </a:ext>
            </a:extLst>
          </p:cNvPr>
          <p:cNvPicPr>
            <a:picLocks noChangeAspect="1"/>
          </p:cNvPicPr>
          <p:nvPr/>
        </p:nvPicPr>
        <p:blipFill>
          <a:blip r:embed="rId7"/>
          <a:stretch>
            <a:fillRect/>
          </a:stretch>
        </p:blipFill>
        <p:spPr>
          <a:xfrm>
            <a:off x="321279" y="3382480"/>
            <a:ext cx="2305241" cy="3225156"/>
          </a:xfrm>
          <a:prstGeom prst="rect">
            <a:avLst/>
          </a:prstGeom>
        </p:spPr>
      </p:pic>
      <p:pic>
        <p:nvPicPr>
          <p:cNvPr id="10" name="Picture 9">
            <a:extLst>
              <a:ext uri="{FF2B5EF4-FFF2-40B4-BE49-F238E27FC236}">
                <a16:creationId xmlns:a16="http://schemas.microsoft.com/office/drawing/2014/main" id="{5ED81C7E-A362-A63E-744C-1183524EEE7C}"/>
              </a:ext>
            </a:extLst>
          </p:cNvPr>
          <p:cNvPicPr>
            <a:picLocks noChangeAspect="1"/>
          </p:cNvPicPr>
          <p:nvPr/>
        </p:nvPicPr>
        <p:blipFill>
          <a:blip r:embed="rId8"/>
          <a:stretch>
            <a:fillRect/>
          </a:stretch>
        </p:blipFill>
        <p:spPr>
          <a:xfrm>
            <a:off x="2642291" y="3369780"/>
            <a:ext cx="2311609" cy="3236984"/>
          </a:xfrm>
          <a:prstGeom prst="rect">
            <a:avLst/>
          </a:prstGeom>
        </p:spPr>
      </p:pic>
      <p:pic>
        <p:nvPicPr>
          <p:cNvPr id="12" name="Picture 11">
            <a:extLst>
              <a:ext uri="{FF2B5EF4-FFF2-40B4-BE49-F238E27FC236}">
                <a16:creationId xmlns:a16="http://schemas.microsoft.com/office/drawing/2014/main" id="{6E9F076B-743C-B824-36C1-6D9B4B145DE1}"/>
              </a:ext>
            </a:extLst>
          </p:cNvPr>
          <p:cNvPicPr>
            <a:picLocks noChangeAspect="1"/>
          </p:cNvPicPr>
          <p:nvPr/>
        </p:nvPicPr>
        <p:blipFill>
          <a:blip r:embed="rId9"/>
          <a:stretch>
            <a:fillRect/>
          </a:stretch>
        </p:blipFill>
        <p:spPr>
          <a:xfrm>
            <a:off x="4952794" y="3382480"/>
            <a:ext cx="2305241" cy="3229530"/>
          </a:xfrm>
          <a:prstGeom prst="rect">
            <a:avLst/>
          </a:prstGeom>
        </p:spPr>
      </p:pic>
      <p:pic>
        <p:nvPicPr>
          <p:cNvPr id="15" name="Picture 14">
            <a:extLst>
              <a:ext uri="{FF2B5EF4-FFF2-40B4-BE49-F238E27FC236}">
                <a16:creationId xmlns:a16="http://schemas.microsoft.com/office/drawing/2014/main" id="{C6F5216A-F357-B317-3EDC-BD58A94909C7}"/>
              </a:ext>
            </a:extLst>
          </p:cNvPr>
          <p:cNvPicPr>
            <a:picLocks noChangeAspect="1"/>
          </p:cNvPicPr>
          <p:nvPr/>
        </p:nvPicPr>
        <p:blipFill>
          <a:blip r:embed="rId10"/>
          <a:stretch>
            <a:fillRect/>
          </a:stretch>
        </p:blipFill>
        <p:spPr>
          <a:xfrm>
            <a:off x="9559013" y="3369780"/>
            <a:ext cx="2305241" cy="3221520"/>
          </a:xfrm>
          <a:prstGeom prst="rect">
            <a:avLst/>
          </a:prstGeom>
        </p:spPr>
      </p:pic>
      <p:pic>
        <p:nvPicPr>
          <p:cNvPr id="3" name="Picture 2">
            <a:extLst>
              <a:ext uri="{FF2B5EF4-FFF2-40B4-BE49-F238E27FC236}">
                <a16:creationId xmlns:a16="http://schemas.microsoft.com/office/drawing/2014/main" id="{34BAFE0F-B3C6-553C-0C74-3F18943C794B}"/>
              </a:ext>
            </a:extLst>
          </p:cNvPr>
          <p:cNvPicPr>
            <a:picLocks noChangeAspect="1"/>
          </p:cNvPicPr>
          <p:nvPr/>
        </p:nvPicPr>
        <p:blipFill>
          <a:blip r:embed="rId11"/>
          <a:stretch>
            <a:fillRect/>
          </a:stretch>
        </p:blipFill>
        <p:spPr>
          <a:xfrm>
            <a:off x="7273938" y="3382648"/>
            <a:ext cx="2294600" cy="323363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19"/>
          <p:cNvSpPr txBox="1">
            <a:spLocks noGrp="1"/>
          </p:cNvSpPr>
          <p:nvPr>
            <p:ph type="title"/>
          </p:nvPr>
        </p:nvSpPr>
        <p:spPr>
          <a:xfrm>
            <a:off x="733989" y="3284649"/>
            <a:ext cx="3308622" cy="59353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200"/>
              <a:buFont typeface="Times New Roman"/>
              <a:buNone/>
            </a:pPr>
            <a:r>
              <a:rPr lang="en-US" sz="3200" dirty="0">
                <a:latin typeface="Times New Roman"/>
                <a:ea typeface="Times New Roman"/>
                <a:cs typeface="Times New Roman"/>
                <a:sym typeface="Times New Roman"/>
              </a:rPr>
              <a:t>Trang </a:t>
            </a:r>
            <a:r>
              <a:rPr lang="en-US" sz="3200" dirty="0" err="1">
                <a:latin typeface="Times New Roman"/>
                <a:ea typeface="Times New Roman"/>
                <a:cs typeface="Times New Roman"/>
                <a:sym typeface="Times New Roman"/>
              </a:rPr>
              <a:t>giải</a:t>
            </a:r>
            <a:r>
              <a:rPr lang="en-US" sz="3200" dirty="0">
                <a:latin typeface="Times New Roman"/>
                <a:ea typeface="Times New Roman"/>
                <a:cs typeface="Times New Roman"/>
                <a:sym typeface="Times New Roman"/>
              </a:rPr>
              <a:t> </a:t>
            </a:r>
            <a:r>
              <a:rPr lang="en-US" sz="3200" dirty="0" err="1">
                <a:latin typeface="Times New Roman"/>
                <a:ea typeface="Times New Roman"/>
                <a:cs typeface="Times New Roman"/>
                <a:sym typeface="Times New Roman"/>
              </a:rPr>
              <a:t>thích</a:t>
            </a:r>
            <a:r>
              <a:rPr lang="en-US" sz="3200" dirty="0">
                <a:latin typeface="Times New Roman"/>
                <a:ea typeface="Times New Roman"/>
                <a:cs typeface="Times New Roman"/>
                <a:sym typeface="Times New Roman"/>
              </a:rPr>
              <a:t> </a:t>
            </a:r>
            <a:r>
              <a:rPr lang="en-US" sz="3200" dirty="0" err="1">
                <a:latin typeface="Times New Roman"/>
                <a:ea typeface="Times New Roman"/>
                <a:cs typeface="Times New Roman"/>
                <a:sym typeface="Times New Roman"/>
              </a:rPr>
              <a:t>thuật</a:t>
            </a:r>
            <a:r>
              <a:rPr lang="en-US" sz="3200" dirty="0">
                <a:latin typeface="Times New Roman"/>
                <a:ea typeface="Times New Roman"/>
                <a:cs typeface="Times New Roman"/>
                <a:sym typeface="Times New Roman"/>
              </a:rPr>
              <a:t> </a:t>
            </a:r>
            <a:r>
              <a:rPr lang="en-US" sz="3200" dirty="0" err="1">
                <a:latin typeface="Times New Roman"/>
                <a:ea typeface="Times New Roman"/>
                <a:cs typeface="Times New Roman"/>
                <a:sym typeface="Times New Roman"/>
              </a:rPr>
              <a:t>ngữ</a:t>
            </a:r>
            <a:endParaRPr sz="3200" dirty="0">
              <a:latin typeface="Times New Roman"/>
              <a:ea typeface="Times New Roman"/>
              <a:cs typeface="Times New Roman"/>
              <a:sym typeface="Times New Roman"/>
            </a:endParaRPr>
          </a:p>
        </p:txBody>
      </p:sp>
      <p:sp>
        <p:nvSpPr>
          <p:cNvPr id="512" name="Google Shape;512;p19"/>
          <p:cNvSpPr txBox="1"/>
          <p:nvPr/>
        </p:nvSpPr>
        <p:spPr>
          <a:xfrm>
            <a:off x="733989" y="1572127"/>
            <a:ext cx="3469043" cy="125903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3200"/>
              <a:buFont typeface="Times New Roman"/>
              <a:buNone/>
            </a:pPr>
            <a:r>
              <a:rPr lang="en-US" sz="3200" b="1" dirty="0">
                <a:solidFill>
                  <a:srgbClr val="0070C0"/>
                </a:solidFill>
                <a:latin typeface="Times New Roman"/>
                <a:ea typeface="Times New Roman"/>
                <a:cs typeface="Times New Roman"/>
                <a:sym typeface="Times New Roman"/>
              </a:rPr>
              <a:t>CẤU TRÚC CUỐN SÁCH</a:t>
            </a:r>
            <a:endParaRPr sz="3200" b="1" dirty="0">
              <a:solidFill>
                <a:srgbClr val="0070C0"/>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484BA870-A23E-553A-6FF1-6807F551FB8E}"/>
              </a:ext>
            </a:extLst>
          </p:cNvPr>
          <p:cNvPicPr>
            <a:picLocks noChangeAspect="1"/>
          </p:cNvPicPr>
          <p:nvPr/>
        </p:nvPicPr>
        <p:blipFill>
          <a:blip r:embed="rId3"/>
          <a:stretch>
            <a:fillRect/>
          </a:stretch>
        </p:blipFill>
        <p:spPr>
          <a:xfrm>
            <a:off x="3243585" y="286047"/>
            <a:ext cx="5171429" cy="4761905"/>
          </a:xfrm>
          <a:prstGeom prst="rect">
            <a:avLst/>
          </a:prstGeom>
        </p:spPr>
      </p:pic>
      <p:pic>
        <p:nvPicPr>
          <p:cNvPr id="4" name="Picture 3">
            <a:extLst>
              <a:ext uri="{FF2B5EF4-FFF2-40B4-BE49-F238E27FC236}">
                <a16:creationId xmlns:a16="http://schemas.microsoft.com/office/drawing/2014/main" id="{062CA911-C011-3A5A-B30B-E6B7CF474617}"/>
              </a:ext>
            </a:extLst>
          </p:cNvPr>
          <p:cNvPicPr>
            <a:picLocks noChangeAspect="1"/>
          </p:cNvPicPr>
          <p:nvPr/>
        </p:nvPicPr>
        <p:blipFill>
          <a:blip r:embed="rId4"/>
          <a:stretch>
            <a:fillRect/>
          </a:stretch>
        </p:blipFill>
        <p:spPr>
          <a:xfrm>
            <a:off x="6772606" y="4243556"/>
            <a:ext cx="5295238" cy="248571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16"/>
        <p:cNvGrpSpPr/>
        <p:nvPr/>
      </p:nvGrpSpPr>
      <p:grpSpPr>
        <a:xfrm>
          <a:off x="0" y="0"/>
          <a:ext cx="0" cy="0"/>
          <a:chOff x="0" y="0"/>
          <a:chExt cx="0" cy="0"/>
        </a:xfrm>
      </p:grpSpPr>
      <p:sp useBgFill="1">
        <p:nvSpPr>
          <p:cNvPr id="523" name="Rectangle 522">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Freeform: Shape 524">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517" name="Google Shape;517;p20"/>
          <p:cNvSpPr txBox="1">
            <a:spLocks noGrp="1"/>
          </p:cNvSpPr>
          <p:nvPr>
            <p:ph type="title"/>
          </p:nvPr>
        </p:nvSpPr>
        <p:spPr>
          <a:xfrm>
            <a:off x="838201" y="643467"/>
            <a:ext cx="3888526" cy="1800526"/>
          </a:xfrm>
          <a:prstGeom prst="rect">
            <a:avLst/>
          </a:prstGeom>
        </p:spPr>
        <p:txBody>
          <a:bodyPr spcFirstLastPara="1" vert="horz" lIns="91440" tIns="45720" rIns="91440" bIns="45720" rtlCol="0" anchor="ctr" anchorCtr="0">
            <a:normAutofit/>
          </a:bodyPr>
          <a:lstStyle/>
          <a:p>
            <a:pPr marL="0" lvl="0" indent="0">
              <a:spcBef>
                <a:spcPct val="0"/>
              </a:spcBef>
              <a:spcAft>
                <a:spcPts val="0"/>
              </a:spcAft>
              <a:buClr>
                <a:srgbClr val="0070C0"/>
              </a:buClr>
              <a:buSzPts val="3600"/>
            </a:pPr>
            <a:r>
              <a:rPr lang="en-US" b="1" kern="1200">
                <a:solidFill>
                  <a:schemeClr val="tx1"/>
                </a:solidFill>
                <a:latin typeface="+mj-lt"/>
                <a:ea typeface="+mj-ea"/>
                <a:cs typeface="+mj-cs"/>
                <a:sym typeface="Times New Roman"/>
              </a:rPr>
              <a:t>CẤU TRÚC CHỦ ĐỀ</a:t>
            </a:r>
          </a:p>
        </p:txBody>
      </p:sp>
      <p:sp>
        <p:nvSpPr>
          <p:cNvPr id="518" name="Google Shape;518;p20"/>
          <p:cNvSpPr txBox="1">
            <a:spLocks noGrp="1"/>
          </p:cNvSpPr>
          <p:nvPr>
            <p:ph type="body" idx="2"/>
          </p:nvPr>
        </p:nvSpPr>
        <p:spPr>
          <a:xfrm>
            <a:off x="838201" y="2623381"/>
            <a:ext cx="3888528" cy="3553581"/>
          </a:xfrm>
          <a:prstGeom prst="rect">
            <a:avLst/>
          </a:prstGeom>
        </p:spPr>
        <p:txBody>
          <a:bodyPr spcFirstLastPara="1" vert="horz" lIns="91440" tIns="45720" rIns="91440" bIns="45720" rtlCol="0" anchorCtr="0">
            <a:normAutofit/>
          </a:bodyPr>
          <a:lstStyle/>
          <a:p>
            <a:pPr marL="228600" lvl="0" indent="-228600">
              <a:spcBef>
                <a:spcPts val="0"/>
              </a:spcBef>
              <a:spcAft>
                <a:spcPts val="0"/>
              </a:spcAft>
              <a:buClr>
                <a:schemeClr val="dk1"/>
              </a:buClr>
              <a:buSzPts val="2800"/>
              <a:buFont typeface="Arial" panose="020B0604020202020204" pitchFamily="34" charset="0"/>
              <a:buChar char="•"/>
            </a:pPr>
            <a:r>
              <a:rPr lang="en-US" sz="2000" kern="1200">
                <a:solidFill>
                  <a:schemeClr val="tx1"/>
                </a:solidFill>
                <a:latin typeface="+mn-lt"/>
                <a:ea typeface="+mn-ea"/>
                <a:cs typeface="+mn-cs"/>
                <a:sym typeface="Times New Roman"/>
              </a:rPr>
              <a:t>TÊN CHỦ ĐỀ</a:t>
            </a:r>
            <a:endParaRPr lang="en-US" sz="2000" kern="1200">
              <a:solidFill>
                <a:schemeClr val="tx1"/>
              </a:solidFill>
              <a:latin typeface="+mn-lt"/>
              <a:ea typeface="+mn-ea"/>
              <a:cs typeface="+mn-cs"/>
            </a:endParaRPr>
          </a:p>
          <a:p>
            <a:pPr marL="228600" lvl="0" indent="-228600">
              <a:spcBef>
                <a:spcPts val="1000"/>
              </a:spcBef>
              <a:spcAft>
                <a:spcPts val="0"/>
              </a:spcAft>
              <a:buClr>
                <a:schemeClr val="dk1"/>
              </a:buClr>
              <a:buSzPts val="2800"/>
              <a:buFont typeface="Arial" panose="020B0604020202020204" pitchFamily="34" charset="0"/>
              <a:buChar char="•"/>
            </a:pPr>
            <a:r>
              <a:rPr lang="en-US" sz="2000" kern="1200">
                <a:solidFill>
                  <a:schemeClr val="tx1"/>
                </a:solidFill>
                <a:latin typeface="+mn-lt"/>
                <a:ea typeface="+mn-ea"/>
                <a:cs typeface="+mn-cs"/>
                <a:sym typeface="Times New Roman"/>
              </a:rPr>
              <a:t>TRANH CHỦ ĐỀ</a:t>
            </a:r>
            <a:endParaRPr lang="en-US" sz="2000" kern="1200">
              <a:solidFill>
                <a:schemeClr val="tx1"/>
              </a:solidFill>
              <a:latin typeface="+mn-lt"/>
              <a:ea typeface="+mn-ea"/>
              <a:cs typeface="+mn-cs"/>
            </a:endParaRPr>
          </a:p>
          <a:p>
            <a:pPr marL="228600" lvl="0" indent="-228600">
              <a:spcBef>
                <a:spcPts val="1000"/>
              </a:spcBef>
              <a:spcAft>
                <a:spcPts val="0"/>
              </a:spcAft>
              <a:buClr>
                <a:schemeClr val="dk1"/>
              </a:buClr>
              <a:buSzPts val="2800"/>
              <a:buFont typeface="Arial" panose="020B0604020202020204" pitchFamily="34" charset="0"/>
              <a:buChar char="•"/>
            </a:pPr>
            <a:r>
              <a:rPr lang="en-US" sz="2000" kern="1200">
                <a:solidFill>
                  <a:schemeClr val="tx1"/>
                </a:solidFill>
                <a:latin typeface="+mn-lt"/>
                <a:ea typeface="+mn-ea"/>
                <a:cs typeface="+mn-cs"/>
                <a:sym typeface="Times New Roman"/>
              </a:rPr>
              <a:t>MỤC TIÊU</a:t>
            </a:r>
            <a:endParaRPr lang="en-US" sz="2000" kern="1200">
              <a:solidFill>
                <a:schemeClr val="tx1"/>
              </a:solidFill>
              <a:latin typeface="+mn-lt"/>
              <a:ea typeface="+mn-ea"/>
              <a:cs typeface="+mn-cs"/>
            </a:endParaRPr>
          </a:p>
        </p:txBody>
      </p:sp>
      <p:pic>
        <p:nvPicPr>
          <p:cNvPr id="2" name="Picture 1">
            <a:extLst>
              <a:ext uri="{FF2B5EF4-FFF2-40B4-BE49-F238E27FC236}">
                <a16:creationId xmlns:a16="http://schemas.microsoft.com/office/drawing/2014/main" id="{DE4CC054-CA60-E774-3B25-6C489B997F04}"/>
              </a:ext>
            </a:extLst>
          </p:cNvPr>
          <p:cNvPicPr>
            <a:picLocks noChangeAspect="1"/>
          </p:cNvPicPr>
          <p:nvPr/>
        </p:nvPicPr>
        <p:blipFill>
          <a:blip r:embed="rId3"/>
          <a:stretch>
            <a:fillRect/>
          </a:stretch>
        </p:blipFill>
        <p:spPr>
          <a:xfrm>
            <a:off x="6959348" y="475175"/>
            <a:ext cx="4233041" cy="59076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2" name="Picture 1">
            <a:extLst>
              <a:ext uri="{FF2B5EF4-FFF2-40B4-BE49-F238E27FC236}">
                <a16:creationId xmlns:a16="http://schemas.microsoft.com/office/drawing/2014/main" id="{B3D6DB69-5FA9-D962-D142-F7240962262C}"/>
              </a:ext>
            </a:extLst>
          </p:cNvPr>
          <p:cNvPicPr>
            <a:picLocks noChangeAspect="1"/>
          </p:cNvPicPr>
          <p:nvPr/>
        </p:nvPicPr>
        <p:blipFill>
          <a:blip r:embed="rId3"/>
          <a:stretch>
            <a:fillRect/>
          </a:stretch>
        </p:blipFill>
        <p:spPr>
          <a:xfrm>
            <a:off x="6990256" y="466975"/>
            <a:ext cx="3969199" cy="5548072"/>
          </a:xfrm>
          <a:prstGeom prst="rect">
            <a:avLst/>
          </a:prstGeom>
        </p:spPr>
      </p:pic>
      <p:sp>
        <p:nvSpPr>
          <p:cNvPr id="524" name="Google Shape;524;p21"/>
          <p:cNvSpPr txBox="1">
            <a:spLocks noGrp="1"/>
          </p:cNvSpPr>
          <p:nvPr>
            <p:ph type="title"/>
          </p:nvPr>
        </p:nvSpPr>
        <p:spPr>
          <a:xfrm>
            <a:off x="620692" y="1153194"/>
            <a:ext cx="4581054" cy="62078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TRANG ĐỊNH HƯỚNG</a:t>
            </a:r>
            <a:endParaRPr sz="3200" b="1">
              <a:solidFill>
                <a:srgbClr val="0070C0"/>
              </a:solidFill>
              <a:latin typeface="Times New Roman"/>
              <a:ea typeface="Times New Roman"/>
              <a:cs typeface="Times New Roman"/>
              <a:sym typeface="Times New Roman"/>
            </a:endParaRPr>
          </a:p>
        </p:txBody>
      </p:sp>
      <p:sp>
        <p:nvSpPr>
          <p:cNvPr id="525" name="Google Shape;525;p21"/>
          <p:cNvSpPr txBox="1">
            <a:spLocks noGrp="1"/>
          </p:cNvSpPr>
          <p:nvPr>
            <p:ph type="body" idx="1"/>
          </p:nvPr>
        </p:nvSpPr>
        <p:spPr>
          <a:xfrm>
            <a:off x="692988" y="2484661"/>
            <a:ext cx="4898187" cy="259936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10000"/>
              </a:lnSpc>
              <a:spcBef>
                <a:spcPts val="0"/>
              </a:spcBef>
              <a:spcAft>
                <a:spcPts val="0"/>
              </a:spcAft>
              <a:buClr>
                <a:schemeClr val="dk1"/>
              </a:buClr>
              <a:buSzPts val="2800"/>
              <a:buChar char="•"/>
            </a:pPr>
            <a:r>
              <a:rPr lang="en-US" sz="3600" dirty="0" err="1">
                <a:latin typeface="Times New Roman"/>
                <a:ea typeface="Times New Roman"/>
                <a:cs typeface="Times New Roman"/>
                <a:sym typeface="Times New Roman"/>
              </a:rPr>
              <a:t>Lời</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dẫn</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cho</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chủ</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đề</a:t>
            </a:r>
            <a:endParaRPr sz="3600" dirty="0">
              <a:latin typeface="Times New Roman"/>
              <a:ea typeface="Times New Roman"/>
              <a:cs typeface="Times New Roman"/>
              <a:sym typeface="Times New Roman"/>
            </a:endParaRPr>
          </a:p>
          <a:p>
            <a:pPr marL="228600" lvl="0" indent="-228600" algn="l" rtl="0">
              <a:lnSpc>
                <a:spcPct val="110000"/>
              </a:lnSpc>
              <a:spcBef>
                <a:spcPts val="1000"/>
              </a:spcBef>
              <a:spcAft>
                <a:spcPts val="0"/>
              </a:spcAft>
              <a:buClr>
                <a:schemeClr val="dk1"/>
              </a:buClr>
              <a:buSzPts val="2800"/>
              <a:buChar char="•"/>
            </a:pPr>
            <a:r>
              <a:rPr lang="en-US" sz="3600" dirty="0" err="1">
                <a:latin typeface="Times New Roman"/>
                <a:ea typeface="Times New Roman"/>
                <a:cs typeface="Times New Roman"/>
                <a:sym typeface="Times New Roman"/>
              </a:rPr>
              <a:t>Định</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hướng</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hoạt</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động</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cho</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Hoạt</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động</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giáo</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dục</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theo</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chủ</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đề</a:t>
            </a:r>
            <a:endParaRPr sz="3600" dirty="0">
              <a:latin typeface="Times New Roman"/>
              <a:ea typeface="Times New Roman"/>
              <a:cs typeface="Times New Roman"/>
              <a:sym typeface="Times New Roman"/>
            </a:endParaRPr>
          </a:p>
          <a:p>
            <a:pPr marL="0" lvl="0" indent="0" algn="l" rtl="0">
              <a:lnSpc>
                <a:spcPct val="110000"/>
              </a:lnSpc>
              <a:spcBef>
                <a:spcPts val="1000"/>
              </a:spcBef>
              <a:spcAft>
                <a:spcPts val="0"/>
              </a:spcAft>
              <a:buClr>
                <a:schemeClr val="dk1"/>
              </a:buClr>
              <a:buSzPts val="2800"/>
              <a:buNone/>
            </a:pPr>
            <a:endParaRPr sz="3600" dirty="0">
              <a:latin typeface="Times New Roman"/>
              <a:ea typeface="Times New Roman"/>
              <a:cs typeface="Times New Roman"/>
              <a:sym typeface="Times New Roman"/>
            </a:endParaRPr>
          </a:p>
        </p:txBody>
      </p:sp>
      <p:cxnSp>
        <p:nvCxnSpPr>
          <p:cNvPr id="527" name="Google Shape;527;p21"/>
          <p:cNvCxnSpPr>
            <a:cxnSpLocks/>
          </p:cNvCxnSpPr>
          <p:nvPr/>
        </p:nvCxnSpPr>
        <p:spPr>
          <a:xfrm flipV="1">
            <a:off x="4568818" y="1463587"/>
            <a:ext cx="2794508" cy="1263290"/>
          </a:xfrm>
          <a:prstGeom prst="straightConnector1">
            <a:avLst/>
          </a:prstGeom>
          <a:noFill/>
          <a:ln w="9525" cap="flat" cmpd="sng">
            <a:solidFill>
              <a:schemeClr val="accent1"/>
            </a:solidFill>
            <a:prstDash val="solid"/>
            <a:miter lim="800000"/>
            <a:headEnd type="none" w="sm" len="sm"/>
            <a:tailEnd type="triangle" w="med" len="med"/>
          </a:ln>
        </p:spPr>
      </p:cxnSp>
      <p:cxnSp>
        <p:nvCxnSpPr>
          <p:cNvPr id="528" name="Google Shape;528;p21"/>
          <p:cNvCxnSpPr>
            <a:cxnSpLocks/>
          </p:cNvCxnSpPr>
          <p:nvPr/>
        </p:nvCxnSpPr>
        <p:spPr>
          <a:xfrm flipV="1">
            <a:off x="5201746" y="3429001"/>
            <a:ext cx="2161580" cy="495299"/>
          </a:xfrm>
          <a:prstGeom prst="straightConnector1">
            <a:avLst/>
          </a:prstGeom>
          <a:noFill/>
          <a:ln w="9525" cap="flat" cmpd="sng">
            <a:solidFill>
              <a:schemeClr val="accent1"/>
            </a:solidFill>
            <a:prstDash val="solid"/>
            <a:miter lim="800000"/>
            <a:headEnd type="none" w="sm" len="sm"/>
            <a:tailEnd type="triangle" w="med" len="med"/>
          </a:ln>
        </p:spPr>
      </p:cxn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604</TotalTime>
  <Words>1650</Words>
  <Application>Microsoft Office PowerPoint</Application>
  <PresentationFormat>Màn hình rộng</PresentationFormat>
  <Paragraphs>183</Paragraphs>
  <Slides>29</Slides>
  <Notes>29</Notes>
  <HiddenSlides>0</HiddenSlides>
  <MMClips>0</MMClips>
  <ScaleCrop>false</ScaleCrop>
  <HeadingPairs>
    <vt:vector size="4" baseType="variant">
      <vt:variant>
        <vt:lpstr>Chủ đề</vt:lpstr>
      </vt:variant>
      <vt:variant>
        <vt:i4>1</vt:i4>
      </vt:variant>
      <vt:variant>
        <vt:lpstr>Tiêu đề Bản chiếu</vt:lpstr>
      </vt:variant>
      <vt:variant>
        <vt:i4>29</vt:i4>
      </vt:variant>
    </vt:vector>
  </HeadingPairs>
  <TitlesOfParts>
    <vt:vector size="30" baseType="lpstr">
      <vt:lpstr>Office Theme</vt:lpstr>
      <vt:lpstr>GIỚI THIỆU SÁCH GIÁO KHOA HOẠT ĐỘNG TRẢI NGHIỆM HƯỚNG NGHIỆP 12</vt:lpstr>
      <vt:lpstr>SÁCH GIÁO KHOA HOẠT ĐỘNG TRẢI NGHIỆM, HƯỚNG NGHIỆP 12</vt:lpstr>
      <vt:lpstr>BỘ TÀI LIỆU SGK HĐTN, HN 12 GỒM 3 CUỐN</vt:lpstr>
      <vt:lpstr>Quan điểm biên soạn</vt:lpstr>
      <vt:lpstr>CẤU TRÚC CUỐN SÁCH</vt:lpstr>
      <vt:lpstr>CẤU TRÚC CUỐN SÁCH</vt:lpstr>
      <vt:lpstr>Trang giải thích thuật ngữ</vt:lpstr>
      <vt:lpstr>CẤU TRÚC CHỦ ĐỀ</vt:lpstr>
      <vt:lpstr>TRANG ĐỊNH HƯỚNG</vt:lpstr>
      <vt:lpstr>Các nhiệm vụ khám phá và rèn luyện</vt:lpstr>
      <vt:lpstr>Các nhiệm vụ vận dụng và đánh giá</vt:lpstr>
      <vt:lpstr>SÁCH GIÁO KHOA</vt:lpstr>
      <vt:lpstr>SÁCH GIÁO KHOA</vt:lpstr>
      <vt:lpstr>SÁCH GIÁO KHOA</vt:lpstr>
      <vt:lpstr>ƯU ĐIỂM KHI SỬ DỤNG SÁCH</vt:lpstr>
      <vt:lpstr>Bản trình bày PowerPoint</vt:lpstr>
      <vt:lpstr>Đánh giá kết quả giáo dục trong  Hoạt động trải nghiệm, hướng nghiệp</vt:lpstr>
      <vt:lpstr>Nội dung đánh giá </vt:lpstr>
      <vt:lpstr>Đánh giá kết quả Hoạt động trải nghiệm, hướng nghiệp</vt:lpstr>
      <vt:lpstr>Kết quả đánh giá đối với mỗi học sinh là kết quả tổng hợp:  </vt:lpstr>
      <vt:lpstr>PHƯƠNG PHÁP VÀ HÌNH THỨC TỔ CHỨC  HOẠT ĐỘNG TRẢI NGHIỆM, HƯỚNG NGHIỆP 12</vt:lpstr>
      <vt:lpstr>Bản trình bày PowerPoint</vt:lpstr>
      <vt:lpstr>Điểm chú ý trong tổ chức Hoạt động trải nghiệm, hướng nghiệp lớp 12 </vt:lpstr>
      <vt:lpstr>NGUYÊN LÍ TỔ CHỨC HOẠT ĐỘNG TRẢI NGHIỆM, HƯỚNG NGHIỆP</vt:lpstr>
      <vt:lpstr>CÁC ĐỊA CHỈ TRANG WEBSITE KHAI THÁC TÀI LIỆU CHO  HOẠT ĐỘNG TRẢI NGHIỆM, HƯỚNG NGHIỆP</vt:lpstr>
      <vt:lpstr>CÁC ĐỊA CHỈ TRANG WEBSITE KHAI THÁC TÀI LIỆU CHO  HOẠT ĐỘNG TRẢI NGHIỆM, HƯỚNG NGHIỆP</vt:lpstr>
      <vt:lpstr>CÁC ĐỊA CHỈ TRANG WEBSITE HỖ TRỢ VỀ</vt:lpstr>
      <vt:lpstr>Bộ sách Chân trời sáng tạo:</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GIỚI THIỆU SÁCH GIÁO KHOA HOẠT ĐỘNG TRẢI NGHIỆM HƯỚNG NGHIỆP 10</dc:title>
  <dc:creator>Windows User</dc:creator>
  <cp:lastModifiedBy>Lê Văn Thành</cp:lastModifiedBy>
  <cp:revision>43</cp:revision>
  <dcterms:created xsi:type="dcterms:W3CDTF">2021-01-29T04:35:28Z</dcterms:created>
  <dcterms:modified xsi:type="dcterms:W3CDTF">2024-06-28T04:30:38Z</dcterms:modified>
</cp:coreProperties>
</file>