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70" r:id="rId4"/>
    <p:sldId id="271" r:id="rId5"/>
    <p:sldId id="272" r:id="rId6"/>
    <p:sldId id="273" r:id="rId7"/>
    <p:sldId id="274" r:id="rId8"/>
    <p:sldId id="275" r:id="rId9"/>
    <p:sldId id="276" r:id="rId10"/>
    <p:sldId id="277" r:id="rId11"/>
    <p:sldId id="278" r:id="rId12"/>
    <p:sldId id="288" r:id="rId13"/>
    <p:sldId id="289" r:id="rId14"/>
    <p:sldId id="290" r:id="rId15"/>
    <p:sldId id="279" r:id="rId16"/>
    <p:sldId id="297" r:id="rId17"/>
    <p:sldId id="284" r:id="rId18"/>
    <p:sldId id="285" r:id="rId19"/>
    <p:sldId id="286" r:id="rId20"/>
    <p:sldId id="287" r:id="rId21"/>
    <p:sldId id="298" r:id="rId22"/>
    <p:sldId id="263" r:id="rId23"/>
    <p:sldId id="299" r:id="rId24"/>
    <p:sldId id="300" r:id="rId25"/>
    <p:sldId id="280" r:id="rId26"/>
    <p:sldId id="312" r:id="rId27"/>
    <p:sldId id="281" r:id="rId28"/>
    <p:sldId id="282" r:id="rId29"/>
    <p:sldId id="283" r:id="rId30"/>
  </p:sldIdLst>
  <p:sldSz cx="12192000" cy="6858000"/>
  <p:notesSz cx="6858000" cy="9144000"/>
  <p:embeddedFontLst>
    <p:embeddedFont>
      <p:font typeface="Bodoni"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qwHRrvN7If4z+a6gemshPWaJ5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78142-AEAC-47C9-9DAA-544428E03AB4}" v="1" dt="2022-12-26T11:00:38.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3.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078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79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5219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68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592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13</a:t>
            </a:fld>
            <a:endParaRPr/>
          </a:p>
        </p:txBody>
      </p:sp>
    </p:spTree>
    <p:extLst>
      <p:ext uri="{BB962C8B-B14F-4D97-AF65-F5344CB8AC3E}">
        <p14:creationId xmlns:p14="http://schemas.microsoft.com/office/powerpoint/2010/main" val="331764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421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37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3ac30190f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686" name="Google Shape;686;g113ac30190f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71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802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93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27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70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1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13ac30190f_0_7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g113ac30190f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918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3ac30190f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340" name="Google Shape;340;g113ac30190f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0814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3ac30190f_0_7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g113ac30190f_0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575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3ac30190f_0_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113ac30190f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3691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523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168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55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30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3795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52783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58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024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658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5551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22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28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565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a:spLocks noGrp="1"/>
          </p:cNvSpPr>
          <p:nvPr>
            <p:ph type="pic" idx="2"/>
          </p:nvPr>
        </p:nvSpPr>
        <p:spPr>
          <a:xfrm>
            <a:off x="5183188" y="987425"/>
            <a:ext cx="6172200" cy="4873625"/>
          </a:xfrm>
          <a:prstGeom prst="rect">
            <a:avLst/>
          </a:prstGeom>
          <a:noFill/>
          <a:ln>
            <a:noFill/>
          </a:ln>
        </p:spPr>
      </p:sp>
      <p:sp>
        <p:nvSpPr>
          <p:cNvPr id="43" name="Google Shape;43;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www.nxbgd.vn/"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taphuan.nxbgd.vn/" TargetMode="External"/><Relationship Id="rId5" Type="http://schemas.openxmlformats.org/officeDocument/2006/relationships/hyperlink" Target="http://sachthietbigiaoduc.vn/" TargetMode="External"/><Relationship Id="rId4" Type="http://schemas.openxmlformats.org/officeDocument/2006/relationships/hyperlink" Target="http://www.hanhtrangso.nxbgd.vn/"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groups/290341101457833/?ref=bookmarks" TargetMode="External"/><Relationship Id="rId3" Type="http://schemas.openxmlformats.org/officeDocument/2006/relationships/hyperlink" Target="http://www.nxbgd.vn/" TargetMode="External"/><Relationship Id="rId7" Type="http://schemas.openxmlformats.org/officeDocument/2006/relationships/hyperlink" Target="http://chantroisangtao.vn/"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taphuan.nxbgd.vn/" TargetMode="External"/><Relationship Id="rId5" Type="http://schemas.openxmlformats.org/officeDocument/2006/relationships/hyperlink" Target="http://sachthietbigiaoduc.vn/" TargetMode="External"/><Relationship Id="rId4" Type="http://schemas.openxmlformats.org/officeDocument/2006/relationships/hyperlink" Target="http://www.hanhtrangso.nxbgd.vn/" TargetMode="External"/><Relationship Id="rId9" Type="http://schemas.openxmlformats.org/officeDocument/2006/relationships/hyperlink" Target="https://www.facebook.com/TACGIASGK1102/?modal=admin_todo_tour"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251012" y="1434353"/>
            <a:ext cx="11421035" cy="2060285"/>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rgbClr val="FF0000"/>
              </a:buClr>
              <a:buSzPts val="3200"/>
              <a:buFont typeface="Arial"/>
              <a:buNone/>
            </a:pPr>
            <a:r>
              <a:rPr lang="en-US" sz="3200" b="1" dirty="0">
                <a:solidFill>
                  <a:srgbClr val="FF0000"/>
                </a:solidFill>
                <a:latin typeface="Arial"/>
                <a:ea typeface="Arial"/>
                <a:cs typeface="Arial"/>
                <a:sym typeface="Arial"/>
              </a:rPr>
              <a:t>GIỚI THIỆU SÁCH GIÁO KHOA</a:t>
            </a:r>
            <a:br>
              <a:rPr lang="en-US" sz="3200" b="1" dirty="0">
                <a:solidFill>
                  <a:srgbClr val="FF0000"/>
                </a:solidFill>
                <a:latin typeface="Arial"/>
                <a:ea typeface="Arial"/>
                <a:cs typeface="Arial"/>
                <a:sym typeface="Arial"/>
              </a:rPr>
            </a:br>
            <a:r>
              <a:rPr lang="en-US" sz="3200" b="1" dirty="0">
                <a:solidFill>
                  <a:srgbClr val="FF0000"/>
                </a:solidFill>
                <a:latin typeface="Arial"/>
                <a:ea typeface="Arial"/>
                <a:cs typeface="Arial"/>
                <a:sym typeface="Arial"/>
              </a:rPr>
              <a:t>HOẠT ĐỘNG TRẢI NGHIỆM HƯỚNG NGHIỆP 11</a:t>
            </a:r>
            <a:endParaRPr sz="3200" b="1" dirty="0">
              <a:solidFill>
                <a:srgbClr val="FF0000"/>
              </a:solidFill>
              <a:latin typeface="Arial"/>
              <a:ea typeface="Arial"/>
              <a:cs typeface="Arial"/>
              <a:sym typeface="Arial"/>
            </a:endParaRPr>
          </a:p>
        </p:txBody>
      </p:sp>
      <p:sp>
        <p:nvSpPr>
          <p:cNvPr id="89" name="Google Shape;89;p1"/>
          <p:cNvSpPr txBox="1">
            <a:spLocks noGrp="1"/>
          </p:cNvSpPr>
          <p:nvPr>
            <p:ph type="subTitle" idx="1"/>
          </p:nvPr>
        </p:nvSpPr>
        <p:spPr>
          <a:xfrm>
            <a:off x="1524000" y="4464424"/>
            <a:ext cx="9144000" cy="793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E4E79"/>
              </a:buClr>
              <a:buSzPts val="2400"/>
              <a:buNone/>
            </a:pPr>
            <a:r>
              <a:rPr lang="en-US" b="1">
                <a:solidFill>
                  <a:srgbClr val="1E4E79"/>
                </a:solidFill>
                <a:latin typeface="Arial"/>
                <a:ea typeface="Arial"/>
                <a:cs typeface="Arial"/>
                <a:sym typeface="Arial"/>
              </a:rPr>
              <a:t>BỘ SGK </a:t>
            </a:r>
            <a:r>
              <a:rPr lang="en-US" sz="3000" b="1">
                <a:solidFill>
                  <a:schemeClr val="accent1"/>
                </a:solidFill>
                <a:latin typeface="Arial"/>
                <a:ea typeface="Arial"/>
                <a:cs typeface="Arial"/>
                <a:sym typeface="Arial"/>
              </a:rPr>
              <a:t>CHÂN TRỜI SÁNG TẠO</a:t>
            </a:r>
            <a:endParaRPr sz="3000" b="1">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2"/>
          <p:cNvSpPr txBox="1">
            <a:spLocks noGrp="1"/>
          </p:cNvSpPr>
          <p:nvPr>
            <p:ph type="title"/>
          </p:nvPr>
        </p:nvSpPr>
        <p:spPr>
          <a:xfrm>
            <a:off x="838200" y="914400"/>
            <a:ext cx="10515600" cy="776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khám phá và rèn luyện</a:t>
            </a:r>
            <a:endParaRPr sz="3600">
              <a:latin typeface="Times New Roman"/>
              <a:ea typeface="Times New Roman"/>
              <a:cs typeface="Times New Roman"/>
              <a:sym typeface="Times New Roman"/>
            </a:endParaRPr>
          </a:p>
        </p:txBody>
      </p:sp>
      <p:sp>
        <p:nvSpPr>
          <p:cNvPr id="537" name="Google Shape;537;p22"/>
          <p:cNvSpPr txBox="1"/>
          <p:nvPr/>
        </p:nvSpPr>
        <p:spPr>
          <a:xfrm>
            <a:off x="4181946" y="368259"/>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6" name="Picture 5">
            <a:extLst>
              <a:ext uri="{FF2B5EF4-FFF2-40B4-BE49-F238E27FC236}">
                <a16:creationId xmlns:a16="http://schemas.microsoft.com/office/drawing/2014/main" id="{D0949175-43B6-DC11-7860-2F5BC0A1054A}"/>
              </a:ext>
            </a:extLst>
          </p:cNvPr>
          <p:cNvPicPr>
            <a:picLocks noChangeAspect="1"/>
          </p:cNvPicPr>
          <p:nvPr/>
        </p:nvPicPr>
        <p:blipFill>
          <a:blip r:embed="rId3"/>
          <a:stretch>
            <a:fillRect/>
          </a:stretch>
        </p:blipFill>
        <p:spPr>
          <a:xfrm>
            <a:off x="4437254" y="1740338"/>
            <a:ext cx="3402298" cy="4789223"/>
          </a:xfrm>
          <a:prstGeom prst="rect">
            <a:avLst/>
          </a:prstGeom>
        </p:spPr>
      </p:pic>
      <p:pic>
        <p:nvPicPr>
          <p:cNvPr id="8" name="Picture 7">
            <a:extLst>
              <a:ext uri="{FF2B5EF4-FFF2-40B4-BE49-F238E27FC236}">
                <a16:creationId xmlns:a16="http://schemas.microsoft.com/office/drawing/2014/main" id="{B9BB5005-FABC-38E5-A43A-DF854C146934}"/>
              </a:ext>
            </a:extLst>
          </p:cNvPr>
          <p:cNvPicPr>
            <a:picLocks noChangeAspect="1"/>
          </p:cNvPicPr>
          <p:nvPr/>
        </p:nvPicPr>
        <p:blipFill>
          <a:blip r:embed="rId4"/>
          <a:stretch>
            <a:fillRect/>
          </a:stretch>
        </p:blipFill>
        <p:spPr>
          <a:xfrm>
            <a:off x="761360" y="1740338"/>
            <a:ext cx="3402298" cy="4792426"/>
          </a:xfrm>
          <a:prstGeom prst="rect">
            <a:avLst/>
          </a:prstGeom>
        </p:spPr>
      </p:pic>
      <p:pic>
        <p:nvPicPr>
          <p:cNvPr id="12" name="Picture 11">
            <a:extLst>
              <a:ext uri="{FF2B5EF4-FFF2-40B4-BE49-F238E27FC236}">
                <a16:creationId xmlns:a16="http://schemas.microsoft.com/office/drawing/2014/main" id="{B8D10F03-9EF1-2837-891A-553B2D76F8D4}"/>
              </a:ext>
            </a:extLst>
          </p:cNvPr>
          <p:cNvPicPr>
            <a:picLocks noChangeAspect="1"/>
          </p:cNvPicPr>
          <p:nvPr/>
        </p:nvPicPr>
        <p:blipFill>
          <a:blip r:embed="rId5"/>
          <a:stretch>
            <a:fillRect/>
          </a:stretch>
        </p:blipFill>
        <p:spPr>
          <a:xfrm>
            <a:off x="8092612" y="1740338"/>
            <a:ext cx="3405429" cy="47892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3"/>
          <p:cNvSpPr txBox="1">
            <a:spLocks noGrp="1"/>
          </p:cNvSpPr>
          <p:nvPr>
            <p:ph type="title"/>
          </p:nvPr>
        </p:nvSpPr>
        <p:spPr>
          <a:xfrm>
            <a:off x="838200" y="923731"/>
            <a:ext cx="10515600" cy="7669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vận dụng và đánh giá</a:t>
            </a:r>
            <a:endParaRPr sz="3600">
              <a:latin typeface="Times New Roman"/>
              <a:ea typeface="Times New Roman"/>
              <a:cs typeface="Times New Roman"/>
              <a:sym typeface="Times New Roman"/>
            </a:endParaRPr>
          </a:p>
        </p:txBody>
      </p:sp>
      <p:sp>
        <p:nvSpPr>
          <p:cNvPr id="545" name="Google Shape;545;p23"/>
          <p:cNvSpPr txBox="1"/>
          <p:nvPr/>
        </p:nvSpPr>
        <p:spPr>
          <a:xfrm>
            <a:off x="4458480" y="370148"/>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14498EE5-58C3-8D3C-E7B4-59F2BC3E7BB3}"/>
              </a:ext>
            </a:extLst>
          </p:cNvPr>
          <p:cNvPicPr>
            <a:picLocks noChangeAspect="1"/>
          </p:cNvPicPr>
          <p:nvPr/>
        </p:nvPicPr>
        <p:blipFill>
          <a:blip r:embed="rId3"/>
          <a:stretch>
            <a:fillRect/>
          </a:stretch>
        </p:blipFill>
        <p:spPr>
          <a:xfrm>
            <a:off x="-7632" y="2104939"/>
            <a:ext cx="6103632" cy="2276751"/>
          </a:xfrm>
          <a:prstGeom prst="rect">
            <a:avLst/>
          </a:prstGeom>
        </p:spPr>
      </p:pic>
      <p:pic>
        <p:nvPicPr>
          <p:cNvPr id="6" name="Picture 5">
            <a:extLst>
              <a:ext uri="{FF2B5EF4-FFF2-40B4-BE49-F238E27FC236}">
                <a16:creationId xmlns:a16="http://schemas.microsoft.com/office/drawing/2014/main" id="{E6EB6C0E-0727-21D8-B5F9-EECCC7C2246C}"/>
              </a:ext>
            </a:extLst>
          </p:cNvPr>
          <p:cNvPicPr>
            <a:picLocks noChangeAspect="1"/>
          </p:cNvPicPr>
          <p:nvPr/>
        </p:nvPicPr>
        <p:blipFill rotWithShape="1">
          <a:blip r:embed="rId4"/>
          <a:srcRect l="941"/>
          <a:stretch/>
        </p:blipFill>
        <p:spPr>
          <a:xfrm>
            <a:off x="5757672" y="1690688"/>
            <a:ext cx="5943534" cy="45047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
          <p:cNvSpPr txBox="1">
            <a:spLocks noGrp="1"/>
          </p:cNvSpPr>
          <p:nvPr>
            <p:ph type="title"/>
          </p:nvPr>
        </p:nvSpPr>
        <p:spPr>
          <a:xfrm>
            <a:off x="1011938" y="927269"/>
            <a:ext cx="9601196" cy="778934"/>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3600">
              <a:solidFill>
                <a:srgbClr val="000000"/>
              </a:solidFill>
              <a:latin typeface="Arial"/>
              <a:ea typeface="Arial"/>
              <a:cs typeface="Arial"/>
              <a:sym typeface="Arial"/>
            </a:endParaRPr>
          </a:p>
        </p:txBody>
      </p:sp>
      <p:sp>
        <p:nvSpPr>
          <p:cNvPr id="665" name="Google Shape;665;p11"/>
          <p:cNvSpPr txBox="1">
            <a:spLocks noGrp="1"/>
          </p:cNvSpPr>
          <p:nvPr>
            <p:ph type="body" idx="1"/>
          </p:nvPr>
        </p:nvSpPr>
        <p:spPr>
          <a:xfrm>
            <a:off x="942535" y="1913206"/>
            <a:ext cx="5359791" cy="4628271"/>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400"/>
              <a:buChar char="•"/>
            </a:pPr>
            <a:r>
              <a:rPr lang="en-US" sz="2400">
                <a:latin typeface="Arial"/>
                <a:ea typeface="Arial"/>
                <a:cs typeface="Arial"/>
                <a:sym typeface="Arial"/>
              </a:rPr>
              <a:t>Bộ sách là sự cụ thể hoá của giáo dục cá biệt hoá và tạo cơ hội bình đẳng cho mọi HS tham gia hoạt động.</a:t>
            </a:r>
            <a:endParaRPr sz="2400">
              <a:latin typeface="Arial"/>
              <a:ea typeface="Arial"/>
              <a:cs typeface="Arial"/>
              <a:sym typeface="Arial"/>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Thiết kế các nhiệm vụ vừa sức, phù hợp với năng lực và đặc điểm tâm sinh lí học sinh. </a:t>
            </a:r>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Có các nhiệm vụ thiết kế mở, linh hoạt, phù hợp với điều kiện gia đình, cơ sở giáo dục và địa phương.</a:t>
            </a:r>
            <a:endParaRPr sz="2400">
              <a:latin typeface="Arial"/>
              <a:ea typeface="Arial"/>
              <a:cs typeface="Arial"/>
              <a:sym typeface="Arial"/>
            </a:endParaRPr>
          </a:p>
          <a:p>
            <a:pPr marL="228600" lvl="0" indent="-101600" algn="l" rtl="0">
              <a:lnSpc>
                <a:spcPct val="100000"/>
              </a:lnSpc>
              <a:spcBef>
                <a:spcPts val="1000"/>
              </a:spcBef>
              <a:spcAft>
                <a:spcPts val="0"/>
              </a:spcAft>
              <a:buClr>
                <a:schemeClr val="dk1"/>
              </a:buClr>
              <a:buSzPts val="2000"/>
              <a:buNone/>
            </a:pPr>
            <a:endParaRPr sz="2000">
              <a:latin typeface="Arial"/>
              <a:ea typeface="Arial"/>
              <a:cs typeface="Arial"/>
              <a:sym typeface="Arial"/>
            </a:endParaRPr>
          </a:p>
        </p:txBody>
      </p:sp>
      <p:pic>
        <p:nvPicPr>
          <p:cNvPr id="4" name="Picture 3">
            <a:extLst>
              <a:ext uri="{FF2B5EF4-FFF2-40B4-BE49-F238E27FC236}">
                <a16:creationId xmlns:a16="http://schemas.microsoft.com/office/drawing/2014/main" id="{CDD918F3-7BFF-363B-97E0-3676B34464CE}"/>
              </a:ext>
            </a:extLst>
          </p:cNvPr>
          <p:cNvPicPr>
            <a:picLocks noChangeAspect="1"/>
          </p:cNvPicPr>
          <p:nvPr/>
        </p:nvPicPr>
        <p:blipFill>
          <a:blip r:embed="rId3"/>
          <a:stretch>
            <a:fillRect/>
          </a:stretch>
        </p:blipFill>
        <p:spPr>
          <a:xfrm>
            <a:off x="6494187" y="211526"/>
            <a:ext cx="4402411" cy="6209791"/>
          </a:xfrm>
          <a:prstGeom prst="rect">
            <a:avLst/>
          </a:prstGeom>
        </p:spPr>
      </p:pic>
    </p:spTree>
    <p:extLst>
      <p:ext uri="{BB962C8B-B14F-4D97-AF65-F5344CB8AC3E}">
        <p14:creationId xmlns:p14="http://schemas.microsoft.com/office/powerpoint/2010/main" val="44913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2"/>
          <p:cNvSpPr txBox="1">
            <a:spLocks noGrp="1"/>
          </p:cNvSpPr>
          <p:nvPr>
            <p:ph type="title"/>
          </p:nvPr>
        </p:nvSpPr>
        <p:spPr>
          <a:xfrm>
            <a:off x="902210" y="1043628"/>
            <a:ext cx="9601196" cy="846668"/>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73" name="Google Shape;673;p12"/>
          <p:cNvSpPr txBox="1">
            <a:spLocks noGrp="1"/>
          </p:cNvSpPr>
          <p:nvPr>
            <p:ph type="body" idx="1"/>
          </p:nvPr>
        </p:nvSpPr>
        <p:spPr>
          <a:xfrm>
            <a:off x="902210" y="2189165"/>
            <a:ext cx="5317647" cy="3625207"/>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90000"/>
              </a:lnSpc>
              <a:spcBef>
                <a:spcPts val="0"/>
              </a:spcBef>
              <a:spcAft>
                <a:spcPts val="0"/>
              </a:spcAft>
              <a:buClr>
                <a:schemeClr val="dk1"/>
              </a:buClr>
              <a:buSzPct val="100000"/>
              <a:buChar char="•"/>
            </a:pPr>
            <a:r>
              <a:rPr lang="en-US">
                <a:latin typeface="Arial"/>
                <a:ea typeface="Arial"/>
                <a:cs typeface="Arial"/>
                <a:sym typeface="Arial"/>
              </a:rPr>
              <a:t>Trang bị cho học sinh con đường hình thành, rèn luyện và phát triển các kĩ năng (liên quan đến các PC &amp; NL) một cách thường xuyên thông qua hoạt động dựa trên nội dung của các chủ đề. </a:t>
            </a:r>
            <a:endParaRPr/>
          </a:p>
          <a:p>
            <a:pPr marL="228600" lvl="0" indent="-228600" algn="just" rtl="0">
              <a:lnSpc>
                <a:spcPct val="90000"/>
              </a:lnSpc>
              <a:spcBef>
                <a:spcPts val="1000"/>
              </a:spcBef>
              <a:spcAft>
                <a:spcPts val="0"/>
              </a:spcAft>
              <a:buClr>
                <a:schemeClr val="dk1"/>
              </a:buClr>
              <a:buSzPct val="100000"/>
              <a:buChar char="•"/>
            </a:pPr>
            <a:r>
              <a:rPr lang="en-US">
                <a:latin typeface="Arial"/>
                <a:ea typeface="Arial"/>
                <a:cs typeface="Arial"/>
                <a:sym typeface="Arial"/>
              </a:rPr>
              <a:t>Mọi học sinh tự chủ trong rèn luyện và được khích lệ sáng tạo theo cách của mình.</a:t>
            </a:r>
            <a:endParaRPr>
              <a:latin typeface="Arial"/>
              <a:ea typeface="Arial"/>
              <a:cs typeface="Arial"/>
              <a:sym typeface="Arial"/>
            </a:endParaRPr>
          </a:p>
          <a:p>
            <a:pPr marL="228600" lvl="0" indent="-64135" algn="l" rtl="0">
              <a:lnSpc>
                <a:spcPct val="90000"/>
              </a:lnSpc>
              <a:spcBef>
                <a:spcPts val="1000"/>
              </a:spcBef>
              <a:spcAft>
                <a:spcPts val="0"/>
              </a:spcAft>
              <a:buClr>
                <a:schemeClr val="dk1"/>
              </a:buClr>
              <a:buSzPct val="100000"/>
              <a:buNone/>
            </a:pPr>
            <a:endParaRPr sz="2800">
              <a:latin typeface="Arial"/>
              <a:ea typeface="Arial"/>
              <a:cs typeface="Arial"/>
              <a:sym typeface="Arial"/>
            </a:endParaRPr>
          </a:p>
          <a:p>
            <a:pPr marL="685800" lvl="1" indent="-87630" algn="l" rtl="0">
              <a:lnSpc>
                <a:spcPct val="90000"/>
              </a:lnSpc>
              <a:spcBef>
                <a:spcPts val="500"/>
              </a:spcBef>
              <a:spcAft>
                <a:spcPts val="0"/>
              </a:spcAft>
              <a:buClr>
                <a:schemeClr val="dk1"/>
              </a:buClr>
              <a:buSzPct val="100000"/>
              <a:buNone/>
            </a:pPr>
            <a:endParaRPr sz="2400">
              <a:latin typeface="Arial"/>
              <a:ea typeface="Arial"/>
              <a:cs typeface="Arial"/>
              <a:sym typeface="Arial"/>
            </a:endParaRPr>
          </a:p>
        </p:txBody>
      </p:sp>
      <p:grpSp>
        <p:nvGrpSpPr>
          <p:cNvPr id="7" name="Group 6">
            <a:extLst>
              <a:ext uri="{FF2B5EF4-FFF2-40B4-BE49-F238E27FC236}">
                <a16:creationId xmlns:a16="http://schemas.microsoft.com/office/drawing/2014/main" id="{D8D810C9-3F9E-C702-0EEC-FB2ADA6DBF21}"/>
              </a:ext>
            </a:extLst>
          </p:cNvPr>
          <p:cNvGrpSpPr/>
          <p:nvPr/>
        </p:nvGrpSpPr>
        <p:grpSpPr>
          <a:xfrm>
            <a:off x="6277851" y="982133"/>
            <a:ext cx="5005845" cy="4851133"/>
            <a:chOff x="6277851" y="982133"/>
            <a:chExt cx="5005845" cy="4851133"/>
          </a:xfrm>
        </p:grpSpPr>
        <p:pic>
          <p:nvPicPr>
            <p:cNvPr id="4" name="Picture 3">
              <a:extLst>
                <a:ext uri="{FF2B5EF4-FFF2-40B4-BE49-F238E27FC236}">
                  <a16:creationId xmlns:a16="http://schemas.microsoft.com/office/drawing/2014/main" id="{F40067A2-5B89-0ED4-4533-99D40E71D85C}"/>
                </a:ext>
              </a:extLst>
            </p:cNvPr>
            <p:cNvPicPr>
              <a:picLocks noChangeAspect="1"/>
            </p:cNvPicPr>
            <p:nvPr/>
          </p:nvPicPr>
          <p:blipFill>
            <a:blip r:embed="rId3"/>
            <a:stretch>
              <a:fillRect/>
            </a:stretch>
          </p:blipFill>
          <p:spPr>
            <a:xfrm>
              <a:off x="6277852" y="982133"/>
              <a:ext cx="4627890" cy="2090251"/>
            </a:xfrm>
            <a:prstGeom prst="rect">
              <a:avLst/>
            </a:prstGeom>
          </p:spPr>
        </p:pic>
        <p:pic>
          <p:nvPicPr>
            <p:cNvPr id="6" name="Picture 5">
              <a:extLst>
                <a:ext uri="{FF2B5EF4-FFF2-40B4-BE49-F238E27FC236}">
                  <a16:creationId xmlns:a16="http://schemas.microsoft.com/office/drawing/2014/main" id="{3E2146AB-8F10-DB54-3EF0-21AD2F1716DB}"/>
                </a:ext>
              </a:extLst>
            </p:cNvPr>
            <p:cNvPicPr>
              <a:picLocks noChangeAspect="1"/>
            </p:cNvPicPr>
            <p:nvPr/>
          </p:nvPicPr>
          <p:blipFill rotWithShape="1">
            <a:blip r:embed="rId4"/>
            <a:srcRect l="12772" r="4061"/>
            <a:stretch/>
          </p:blipFill>
          <p:spPr>
            <a:xfrm>
              <a:off x="6277851" y="3080885"/>
              <a:ext cx="5005845" cy="2752381"/>
            </a:xfrm>
            <a:prstGeom prst="rect">
              <a:avLst/>
            </a:prstGeom>
          </p:spPr>
        </p:pic>
      </p:grpSp>
    </p:spTree>
    <p:extLst>
      <p:ext uri="{BB962C8B-B14F-4D97-AF65-F5344CB8AC3E}">
        <p14:creationId xmlns:p14="http://schemas.microsoft.com/office/powerpoint/2010/main" val="399607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a:spLocks noGrp="1"/>
          </p:cNvSpPr>
          <p:nvPr>
            <p:ph type="title"/>
          </p:nvPr>
        </p:nvSpPr>
        <p:spPr>
          <a:xfrm>
            <a:off x="1072807" y="982132"/>
            <a:ext cx="9601196" cy="926181"/>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81" name="Google Shape;681;p13"/>
          <p:cNvSpPr txBox="1">
            <a:spLocks noGrp="1"/>
          </p:cNvSpPr>
          <p:nvPr>
            <p:ph type="body" idx="1"/>
          </p:nvPr>
        </p:nvSpPr>
        <p:spPr>
          <a:xfrm>
            <a:off x="1007841" y="2253298"/>
            <a:ext cx="6530442" cy="398290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600"/>
              <a:buChar char="•"/>
            </a:pPr>
            <a:r>
              <a:rPr lang="en-US" sz="2600">
                <a:latin typeface="Arial"/>
                <a:ea typeface="Arial"/>
                <a:cs typeface="Arial"/>
                <a:sym typeface="Arial"/>
              </a:rPr>
              <a:t>Định hướng cho HS chuẩn bị trước về kiến thức, kinh nghiệm liên quan và sản phẩm để GV tổ chức hoạt động trải nghiệm trên lớp.</a:t>
            </a:r>
            <a:endParaRPr sz="260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a:latin typeface="Arial"/>
                <a:ea typeface="Arial"/>
                <a:cs typeface="Arial"/>
                <a:sym typeface="Arial"/>
              </a:rPr>
              <a:t>Kết nối gia đình và nhà trường cùng tham gia giáo dục HS, gia đình biết cách hỗ trợ con em.</a:t>
            </a:r>
            <a:endParaRPr sz="260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a:latin typeface="Arial"/>
                <a:ea typeface="Arial"/>
                <a:cs typeface="Arial"/>
                <a:sym typeface="Arial"/>
              </a:rPr>
              <a:t>Là điểm tựa để giáo viên phát triển hoạt động rèn luyện kĩ năng hướng đến mục tiêu.</a:t>
            </a:r>
            <a:endParaRPr sz="2600">
              <a:latin typeface="Arial"/>
              <a:ea typeface="Arial"/>
              <a:cs typeface="Arial"/>
              <a:sym typeface="Arial"/>
            </a:endParaRPr>
          </a:p>
          <a:p>
            <a:pPr marL="685800" lvl="1" indent="-76200" algn="l" rtl="0">
              <a:lnSpc>
                <a:spcPct val="90000"/>
              </a:lnSpc>
              <a:spcBef>
                <a:spcPts val="500"/>
              </a:spcBef>
              <a:spcAft>
                <a:spcPts val="0"/>
              </a:spcAft>
              <a:buClr>
                <a:schemeClr val="dk1"/>
              </a:buClr>
              <a:buSzPts val="2400"/>
              <a:buNone/>
            </a:pPr>
            <a:endParaRPr sz="2400">
              <a:latin typeface="Arial"/>
              <a:ea typeface="Arial"/>
              <a:cs typeface="Arial"/>
              <a:sym typeface="Arial"/>
            </a:endParaRPr>
          </a:p>
        </p:txBody>
      </p:sp>
      <p:pic>
        <p:nvPicPr>
          <p:cNvPr id="4" name="Picture 3">
            <a:extLst>
              <a:ext uri="{FF2B5EF4-FFF2-40B4-BE49-F238E27FC236}">
                <a16:creationId xmlns:a16="http://schemas.microsoft.com/office/drawing/2014/main" id="{04E9F391-8A68-C42F-E37E-D8C6E96ED4DB}"/>
              </a:ext>
            </a:extLst>
          </p:cNvPr>
          <p:cNvPicPr>
            <a:picLocks noChangeAspect="1"/>
          </p:cNvPicPr>
          <p:nvPr/>
        </p:nvPicPr>
        <p:blipFill>
          <a:blip r:embed="rId3"/>
          <a:stretch>
            <a:fillRect/>
          </a:stretch>
        </p:blipFill>
        <p:spPr>
          <a:xfrm>
            <a:off x="7538283" y="982132"/>
            <a:ext cx="3580910" cy="5042972"/>
          </a:xfrm>
          <a:prstGeom prst="rect">
            <a:avLst/>
          </a:prstGeom>
        </p:spPr>
      </p:pic>
    </p:spTree>
    <p:extLst>
      <p:ext uri="{BB962C8B-B14F-4D97-AF65-F5344CB8AC3E}">
        <p14:creationId xmlns:p14="http://schemas.microsoft.com/office/powerpoint/2010/main" val="231293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4"/>
          <p:cNvSpPr txBox="1">
            <a:spLocks noGrp="1"/>
          </p:cNvSpPr>
          <p:nvPr>
            <p:ph type="title"/>
          </p:nvPr>
        </p:nvSpPr>
        <p:spPr>
          <a:xfrm>
            <a:off x="430826" y="933061"/>
            <a:ext cx="6893518" cy="7109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ƯU ĐIỂM KHI SỬ DỤNG SÁCH</a:t>
            </a:r>
            <a:endParaRPr sz="3600"/>
          </a:p>
        </p:txBody>
      </p:sp>
      <p:grpSp>
        <p:nvGrpSpPr>
          <p:cNvPr id="551" name="Google Shape;551;p24"/>
          <p:cNvGrpSpPr/>
          <p:nvPr/>
        </p:nvGrpSpPr>
        <p:grpSpPr>
          <a:xfrm>
            <a:off x="642389" y="933061"/>
            <a:ext cx="10890114" cy="5579704"/>
            <a:chOff x="132" y="0"/>
            <a:chExt cx="10890114" cy="5579704"/>
          </a:xfrm>
        </p:grpSpPr>
        <p:sp>
          <p:nvSpPr>
            <p:cNvPr id="552" name="Google Shape;552;p24"/>
            <p:cNvSpPr/>
            <p:nvPr/>
          </p:nvSpPr>
          <p:spPr>
            <a:xfrm>
              <a:off x="816778" y="0"/>
              <a:ext cx="9256823" cy="5579704"/>
            </a:xfrm>
            <a:prstGeom prst="rightArrow">
              <a:avLst>
                <a:gd name="adj1" fmla="val 50000"/>
                <a:gd name="adj2" fmla="val 5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132"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txBox="1"/>
            <p:nvPr/>
          </p:nvSpPr>
          <p:spPr>
            <a:xfrm>
              <a:off x="77929"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Học sinh dễ thực hiện</a:t>
              </a:r>
              <a:endParaRPr sz="1800">
                <a:solidFill>
                  <a:schemeClr val="lt1"/>
                </a:solidFill>
                <a:latin typeface="Calibri"/>
                <a:ea typeface="Calibri"/>
                <a:cs typeface="Calibri"/>
                <a:sym typeface="Calibri"/>
              </a:endParaRPr>
            </a:p>
          </p:txBody>
        </p:sp>
        <p:sp>
          <p:nvSpPr>
            <p:cNvPr id="555" name="Google Shape;555;p24"/>
            <p:cNvSpPr/>
            <p:nvPr/>
          </p:nvSpPr>
          <p:spPr>
            <a:xfrm>
              <a:off x="1859420" y="1673911"/>
              <a:ext cx="1593675" cy="2231882"/>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txBox="1"/>
            <p:nvPr/>
          </p:nvSpPr>
          <p:spPr>
            <a:xfrm>
              <a:off x="1937217"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dễ dàng tổ chức hoạt động</a:t>
              </a:r>
              <a:endParaRPr sz="1800">
                <a:solidFill>
                  <a:schemeClr val="lt1"/>
                </a:solidFill>
                <a:latin typeface="Calibri"/>
                <a:ea typeface="Calibri"/>
                <a:cs typeface="Calibri"/>
                <a:sym typeface="Calibri"/>
              </a:endParaRPr>
            </a:p>
          </p:txBody>
        </p:sp>
        <p:sp>
          <p:nvSpPr>
            <p:cNvPr id="557" name="Google Shape;557;p24"/>
            <p:cNvSpPr/>
            <p:nvPr/>
          </p:nvSpPr>
          <p:spPr>
            <a:xfrm>
              <a:off x="3718708" y="1673911"/>
              <a:ext cx="1593675" cy="2231882"/>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txBox="1"/>
            <p:nvPr/>
          </p:nvSpPr>
          <p:spPr>
            <a:xfrm>
              <a:off x="3796505"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“chìa khoá” để giải quyết nhiều vấn đề khác nhau</a:t>
              </a:r>
              <a:endParaRPr sz="1800">
                <a:solidFill>
                  <a:schemeClr val="lt1"/>
                </a:solidFill>
                <a:latin typeface="Calibri"/>
                <a:ea typeface="Calibri"/>
                <a:cs typeface="Calibri"/>
                <a:sym typeface="Calibri"/>
              </a:endParaRPr>
            </a:p>
          </p:txBody>
        </p:sp>
        <p:sp>
          <p:nvSpPr>
            <p:cNvPr id="559" name="Google Shape;559;p24"/>
            <p:cNvSpPr/>
            <p:nvPr/>
          </p:nvSpPr>
          <p:spPr>
            <a:xfrm>
              <a:off x="5577996" y="1673911"/>
              <a:ext cx="1593675" cy="223188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txBox="1"/>
            <p:nvPr/>
          </p:nvSpPr>
          <p:spPr>
            <a:xfrm>
              <a:off x="5655793"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Phụ huynh và cộng đồng tìm thấy vị trí của mình trong giáo dục con trẻ</a:t>
              </a:r>
              <a:endParaRPr sz="1800">
                <a:solidFill>
                  <a:schemeClr val="lt1"/>
                </a:solidFill>
                <a:latin typeface="Calibri"/>
                <a:ea typeface="Calibri"/>
                <a:cs typeface="Calibri"/>
                <a:sym typeface="Calibri"/>
              </a:endParaRPr>
            </a:p>
          </p:txBody>
        </p:sp>
        <p:sp>
          <p:nvSpPr>
            <p:cNvPr id="561" name="Google Shape;561;p24"/>
            <p:cNvSpPr/>
            <p:nvPr/>
          </p:nvSpPr>
          <p:spPr>
            <a:xfrm>
              <a:off x="7437284" y="1673911"/>
              <a:ext cx="1593675" cy="2231882"/>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txBox="1"/>
            <p:nvPr/>
          </p:nvSpPr>
          <p:spPr>
            <a:xfrm>
              <a:off x="7515081"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Giúp giáo viên sử dụng hiệu quả thời gian trên lớp học</a:t>
              </a:r>
              <a:endParaRPr sz="1800">
                <a:solidFill>
                  <a:schemeClr val="lt1"/>
                </a:solidFill>
                <a:latin typeface="Calibri"/>
                <a:ea typeface="Calibri"/>
                <a:cs typeface="Calibri"/>
                <a:sym typeface="Calibri"/>
              </a:endParaRPr>
            </a:p>
          </p:txBody>
        </p:sp>
        <p:sp>
          <p:nvSpPr>
            <p:cNvPr id="563" name="Google Shape;563;p24"/>
            <p:cNvSpPr/>
            <p:nvPr/>
          </p:nvSpPr>
          <p:spPr>
            <a:xfrm>
              <a:off x="9296571"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txBox="1"/>
            <p:nvPr/>
          </p:nvSpPr>
          <p:spPr>
            <a:xfrm>
              <a:off x="9374368"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sự đa dạng về hình thức và phương pháp tổ chức hoạt động trải nghiệm</a:t>
              </a:r>
              <a:endParaRPr sz="1800">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113ac30190f_0_550"/>
          <p:cNvSpPr txBox="1"/>
          <p:nvPr/>
        </p:nvSpPr>
        <p:spPr>
          <a:xfrm>
            <a:off x="1167839" y="1101773"/>
            <a:ext cx="9718500" cy="66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2" b="1" dirty="0" err="1">
                <a:solidFill>
                  <a:srgbClr val="00B050"/>
                </a:solidFill>
                <a:latin typeface="Arial" panose="020B0604020202020204" pitchFamily="34" charset="0"/>
                <a:ea typeface="Calibri"/>
                <a:cs typeface="Arial" panose="020B0604020202020204" pitchFamily="34" charset="0"/>
                <a:sym typeface="Calibri"/>
              </a:rPr>
              <a:t>Cấu</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trúc</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sách</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giáo</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viên</a:t>
            </a:r>
            <a:endParaRPr sz="4266" b="1" dirty="0">
              <a:solidFill>
                <a:srgbClr val="00B050"/>
              </a:solidFill>
              <a:latin typeface="Arial" panose="020B0604020202020204" pitchFamily="34" charset="0"/>
              <a:ea typeface="Calibri"/>
              <a:cs typeface="Arial" panose="020B0604020202020204" pitchFamily="34" charset="0"/>
              <a:sym typeface="Calibri"/>
            </a:endParaRPr>
          </a:p>
        </p:txBody>
      </p:sp>
      <p:grpSp>
        <p:nvGrpSpPr>
          <p:cNvPr id="689" name="Google Shape;689;g113ac30190f_0_550"/>
          <p:cNvGrpSpPr/>
          <p:nvPr/>
        </p:nvGrpSpPr>
        <p:grpSpPr>
          <a:xfrm>
            <a:off x="613086" y="1794839"/>
            <a:ext cx="10967904" cy="4249345"/>
            <a:chOff x="2056" y="2137"/>
            <a:chExt cx="10967904" cy="4249345"/>
          </a:xfrm>
        </p:grpSpPr>
        <p:sp>
          <p:nvSpPr>
            <p:cNvPr id="690" name="Google Shape;690;g113ac30190f_0_550"/>
            <p:cNvSpPr/>
            <p:nvPr/>
          </p:nvSpPr>
          <p:spPr>
            <a:xfrm>
              <a:off x="2056" y="2137"/>
              <a:ext cx="25002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113ac30190f_0_550"/>
            <p:cNvSpPr txBox="1"/>
            <p:nvPr/>
          </p:nvSpPr>
          <p:spPr>
            <a:xfrm>
              <a:off x="64048" y="64129"/>
              <a:ext cx="2376300"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dirty="0" err="1">
                  <a:solidFill>
                    <a:schemeClr val="lt1"/>
                  </a:solidFill>
                  <a:latin typeface="Arial"/>
                  <a:ea typeface="Arial"/>
                  <a:cs typeface="Arial"/>
                  <a:sym typeface="Arial"/>
                </a:rPr>
                <a:t>PHẦN</a:t>
              </a:r>
              <a:r>
                <a:rPr lang="en-US" sz="1800" b="1" dirty="0">
                  <a:solidFill>
                    <a:schemeClr val="lt1"/>
                  </a:solidFill>
                  <a:latin typeface="Arial"/>
                  <a:ea typeface="Arial"/>
                  <a:cs typeface="Arial"/>
                  <a:sym typeface="Arial"/>
                </a:rPr>
                <a:t> 1: </a:t>
              </a:r>
              <a:endParaRPr sz="1800" b="1" dirty="0">
                <a:solidFill>
                  <a:schemeClr val="lt1"/>
                </a:solidFill>
                <a:latin typeface="Arial"/>
                <a:ea typeface="Arial"/>
                <a:cs typeface="Arial"/>
                <a:sym typeface="Arial"/>
              </a:endParaRPr>
            </a:p>
            <a:p>
              <a:pPr marL="0" marR="0" lvl="0" indent="0" algn="ctr" rtl="0">
                <a:spcBef>
                  <a:spcPts val="630"/>
                </a:spcBef>
                <a:spcAft>
                  <a:spcPts val="0"/>
                </a:spcAft>
                <a:buNone/>
              </a:pPr>
              <a:r>
                <a:rPr lang="en-US" sz="1800" b="1" dirty="0" err="1">
                  <a:solidFill>
                    <a:schemeClr val="lt1"/>
                  </a:solidFill>
                  <a:latin typeface="Arial"/>
                  <a:ea typeface="Arial"/>
                  <a:cs typeface="Arial"/>
                  <a:sym typeface="Arial"/>
                </a:rPr>
                <a:t>GIỚI</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THIỆU</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CHƯƠNG</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TRÌNH</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HOẠT</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ĐỘNG</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TRẢI</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NGHIỆM</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HƯỚNG</a:t>
              </a:r>
              <a:r>
                <a:rPr lang="en-US" sz="1800" b="1" dirty="0">
                  <a:solidFill>
                    <a:schemeClr val="lt1"/>
                  </a:solidFill>
                  <a:latin typeface="Arial"/>
                  <a:ea typeface="Arial"/>
                  <a:cs typeface="Arial"/>
                  <a:sym typeface="Arial"/>
                </a:rPr>
                <a:t> </a:t>
              </a:r>
              <a:r>
                <a:rPr lang="en-US" sz="1800" b="1" err="1">
                  <a:solidFill>
                    <a:schemeClr val="lt1"/>
                  </a:solidFill>
                  <a:latin typeface="Arial"/>
                  <a:ea typeface="Arial"/>
                  <a:cs typeface="Arial"/>
                  <a:sym typeface="Arial"/>
                </a:rPr>
                <a:t>NGHIỆP</a:t>
              </a:r>
              <a:r>
                <a:rPr lang="en-US" sz="1800" b="1">
                  <a:solidFill>
                    <a:schemeClr val="lt1"/>
                  </a:solidFill>
                  <a:latin typeface="Arial"/>
                  <a:ea typeface="Arial"/>
                  <a:cs typeface="Arial"/>
                  <a:sym typeface="Arial"/>
                </a:rPr>
                <a:t> 11</a:t>
              </a:r>
              <a:endParaRPr sz="1800" b="1" dirty="0">
                <a:solidFill>
                  <a:schemeClr val="lt1"/>
                </a:solidFill>
                <a:latin typeface="Arial"/>
                <a:ea typeface="Arial"/>
                <a:cs typeface="Arial"/>
                <a:sym typeface="Arial"/>
              </a:endParaRPr>
            </a:p>
          </p:txBody>
        </p:sp>
        <p:sp>
          <p:nvSpPr>
            <p:cNvPr id="692" name="Google Shape;692;g113ac30190f_0_550"/>
            <p:cNvSpPr/>
            <p:nvPr/>
          </p:nvSpPr>
          <p:spPr>
            <a:xfrm>
              <a:off x="2812287" y="2137"/>
              <a:ext cx="3249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g113ac30190f_0_550"/>
            <p:cNvSpPr txBox="1"/>
            <p:nvPr/>
          </p:nvSpPr>
          <p:spPr>
            <a:xfrm>
              <a:off x="2874279" y="64129"/>
              <a:ext cx="3125400" cy="1992600"/>
            </a:xfrm>
            <a:prstGeom prst="rect">
              <a:avLst/>
            </a:prstGeom>
            <a:noFill/>
            <a:ln>
              <a:noFill/>
            </a:ln>
          </p:spPr>
          <p:txBody>
            <a:bodyPr spcFirstLastPara="1" wrap="square" lIns="76200" tIns="76200" rIns="76200" bIns="762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PHẦN 2: </a:t>
              </a:r>
              <a:endParaRPr sz="2000" b="1">
                <a:solidFill>
                  <a:schemeClr val="lt1"/>
                </a:solidFill>
                <a:latin typeface="Arial"/>
                <a:ea typeface="Arial"/>
                <a:cs typeface="Arial"/>
                <a:sym typeface="Arial"/>
              </a:endParaRPr>
            </a:p>
            <a:p>
              <a:pPr marL="0" marR="0" lvl="0" indent="0" algn="ctr" rtl="0">
                <a:spcBef>
                  <a:spcPts val="700"/>
                </a:spcBef>
                <a:spcAft>
                  <a:spcPts val="0"/>
                </a:spcAft>
                <a:buNone/>
              </a:pPr>
              <a:r>
                <a:rPr lang="en-US" sz="1800" b="1">
                  <a:solidFill>
                    <a:schemeClr val="lt1"/>
                  </a:solidFill>
                  <a:latin typeface="Arial"/>
                  <a:ea typeface="Arial"/>
                  <a:cs typeface="Arial"/>
                  <a:sym typeface="Arial"/>
                </a:rPr>
                <a:t>HƯỚNG DẪN TỔ CHỨC CÁC GIỜ SINH HOẠT</a:t>
              </a:r>
              <a:endParaRPr sz="1800">
                <a:solidFill>
                  <a:schemeClr val="lt1"/>
                </a:solidFill>
                <a:latin typeface="Arial"/>
                <a:ea typeface="Arial"/>
                <a:cs typeface="Arial"/>
                <a:sym typeface="Arial"/>
              </a:endParaRPr>
            </a:p>
          </p:txBody>
        </p:sp>
        <p:sp>
          <p:nvSpPr>
            <p:cNvPr id="694" name="Google Shape;694;g113ac30190f_0_550"/>
            <p:cNvSpPr/>
            <p:nvPr/>
          </p:nvSpPr>
          <p:spPr>
            <a:xfrm>
              <a:off x="2770902"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g113ac30190f_0_550"/>
            <p:cNvSpPr txBox="1"/>
            <p:nvPr/>
          </p:nvSpPr>
          <p:spPr>
            <a:xfrm>
              <a:off x="2817732" y="2452902"/>
              <a:ext cx="1505100" cy="163398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Sinh hoạt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dưới cờ</a:t>
              </a:r>
              <a:endParaRPr sz="1500" b="1">
                <a:solidFill>
                  <a:schemeClr val="dk1"/>
                </a:solidFill>
                <a:latin typeface="Arial"/>
                <a:ea typeface="Arial"/>
                <a:cs typeface="Arial"/>
                <a:sym typeface="Arial"/>
              </a:endParaRPr>
            </a:p>
          </p:txBody>
        </p:sp>
        <p:sp>
          <p:nvSpPr>
            <p:cNvPr id="696" name="Google Shape;696;g113ac30190f_0_550"/>
            <p:cNvSpPr/>
            <p:nvPr/>
          </p:nvSpPr>
          <p:spPr>
            <a:xfrm>
              <a:off x="4504100"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113ac30190f_0_550"/>
            <p:cNvSpPr txBox="1"/>
            <p:nvPr/>
          </p:nvSpPr>
          <p:spPr>
            <a:xfrm>
              <a:off x="4550930" y="2452902"/>
              <a:ext cx="1505100" cy="163398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Sinh hoạt lớp</a:t>
              </a:r>
              <a:endParaRPr sz="1500" b="1">
                <a:solidFill>
                  <a:schemeClr val="dk1"/>
                </a:solidFill>
                <a:latin typeface="Arial"/>
                <a:ea typeface="Arial"/>
                <a:cs typeface="Arial"/>
                <a:sym typeface="Arial"/>
              </a:endParaRPr>
            </a:p>
          </p:txBody>
        </p:sp>
        <p:sp>
          <p:nvSpPr>
            <p:cNvPr id="698" name="Google Shape;698;g113ac30190f_0_550"/>
            <p:cNvSpPr/>
            <p:nvPr/>
          </p:nvSpPr>
          <p:spPr>
            <a:xfrm>
              <a:off x="6373660" y="10985"/>
              <a:ext cx="4596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113ac30190f_0_550"/>
            <p:cNvSpPr txBox="1"/>
            <p:nvPr/>
          </p:nvSpPr>
          <p:spPr>
            <a:xfrm>
              <a:off x="6435652" y="72977"/>
              <a:ext cx="4472400"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PHẦN 3: </a:t>
              </a:r>
              <a:endParaRPr sz="1800" b="1">
                <a:solidFill>
                  <a:schemeClr val="lt1"/>
                </a:solidFill>
                <a:latin typeface="Arial"/>
                <a:ea typeface="Arial"/>
                <a:cs typeface="Arial"/>
                <a:sym typeface="Arial"/>
              </a:endParaRPr>
            </a:p>
            <a:p>
              <a:pPr marL="0" marR="0" lvl="0" indent="0" algn="ctr" rtl="0">
                <a:spcBef>
                  <a:spcPts val="630"/>
                </a:spcBef>
                <a:spcAft>
                  <a:spcPts val="0"/>
                </a:spcAft>
                <a:buNone/>
              </a:pPr>
              <a:r>
                <a:rPr lang="en-US" sz="1800" b="1">
                  <a:solidFill>
                    <a:schemeClr val="lt1"/>
                  </a:solidFill>
                  <a:latin typeface="Arial"/>
                  <a:ea typeface="Arial"/>
                  <a:cs typeface="Arial"/>
                  <a:sym typeface="Arial"/>
                </a:rPr>
                <a:t>HƯỚNG DẪN TỔ CHỨC                  HOẠT ĐỘNG GIÁO DỤC THEO CHỦ ĐỀ (TRẢI NGHIỆM THƯỜNG XUYÊN)</a:t>
              </a:r>
              <a:endParaRPr sz="1800">
                <a:solidFill>
                  <a:schemeClr val="lt1"/>
                </a:solidFill>
                <a:latin typeface="Arial"/>
                <a:ea typeface="Arial"/>
                <a:cs typeface="Arial"/>
                <a:sym typeface="Arial"/>
              </a:endParaRPr>
            </a:p>
          </p:txBody>
        </p:sp>
        <p:sp>
          <p:nvSpPr>
            <p:cNvPr id="700" name="Google Shape;700;g113ac30190f_0_550"/>
            <p:cNvSpPr/>
            <p:nvPr/>
          </p:nvSpPr>
          <p:spPr>
            <a:xfrm>
              <a:off x="7003701"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113ac30190f_0_550"/>
            <p:cNvSpPr txBox="1"/>
            <p:nvPr/>
          </p:nvSpPr>
          <p:spPr>
            <a:xfrm>
              <a:off x="7050531" y="2452902"/>
              <a:ext cx="1505100" cy="173457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 chung</a:t>
              </a:r>
              <a:endParaRPr sz="1500" b="1">
                <a:solidFill>
                  <a:schemeClr val="dk1"/>
                </a:solidFill>
                <a:latin typeface="Arial"/>
                <a:ea typeface="Arial"/>
                <a:cs typeface="Arial"/>
                <a:sym typeface="Arial"/>
              </a:endParaRPr>
            </a:p>
          </p:txBody>
        </p:sp>
        <p:sp>
          <p:nvSpPr>
            <p:cNvPr id="702" name="Google Shape;702;g113ac30190f_0_550"/>
            <p:cNvSpPr/>
            <p:nvPr/>
          </p:nvSpPr>
          <p:spPr>
            <a:xfrm>
              <a:off x="8736899"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g113ac30190f_0_550"/>
            <p:cNvSpPr txBox="1"/>
            <p:nvPr/>
          </p:nvSpPr>
          <p:spPr>
            <a:xfrm>
              <a:off x="8783729" y="2452902"/>
              <a:ext cx="1505100" cy="17985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thực hiện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các chủ đề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trải nghiệm</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thường xuyên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(9 chủ đề)</a:t>
              </a:r>
              <a:endParaRPr sz="1500" b="1">
                <a:solidFill>
                  <a:schemeClr val="dk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0"/>
          <p:cNvSpPr txBox="1">
            <a:spLocks noGrp="1"/>
          </p:cNvSpPr>
          <p:nvPr>
            <p:ph type="title"/>
          </p:nvPr>
        </p:nvSpPr>
        <p:spPr>
          <a:xfrm>
            <a:off x="3029338" y="2629677"/>
            <a:ext cx="8801877" cy="14132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Đánh giá kết quả giáo dục trong </a:t>
            </a:r>
            <a:br>
              <a:rPr lang="en-US" sz="4000" b="1"/>
            </a:br>
            <a:r>
              <a:rPr lang="en-US" sz="4000" b="1"/>
              <a:t>Hoạt động trải nghiệm, hướng nghiệp</a:t>
            </a:r>
            <a:endParaRPr sz="4000" b="1"/>
          </a:p>
        </p:txBody>
      </p:sp>
      <p:pic>
        <p:nvPicPr>
          <p:cNvPr id="334" name="Google Shape;334;p10"/>
          <p:cNvPicPr preferRelativeResize="0"/>
          <p:nvPr/>
        </p:nvPicPr>
        <p:blipFill rotWithShape="1">
          <a:blip r:embed="rId3">
            <a:alphaModFix/>
          </a:blip>
          <a:srcRect/>
          <a:stretch/>
        </p:blipFill>
        <p:spPr>
          <a:xfrm>
            <a:off x="48013" y="1959937"/>
            <a:ext cx="2981325" cy="2752725"/>
          </a:xfrm>
          <a:prstGeom prst="rect">
            <a:avLst/>
          </a:prstGeom>
          <a:noFill/>
          <a:ln>
            <a:noFill/>
          </a:ln>
        </p:spPr>
      </p:pic>
    </p:spTree>
    <p:extLst>
      <p:ext uri="{BB962C8B-B14F-4D97-AF65-F5344CB8AC3E}">
        <p14:creationId xmlns:p14="http://schemas.microsoft.com/office/powerpoint/2010/main" val="174045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1"/>
          <p:cNvSpPr txBox="1">
            <a:spLocks noGrp="1"/>
          </p:cNvSpPr>
          <p:nvPr>
            <p:ph type="title"/>
          </p:nvPr>
        </p:nvSpPr>
        <p:spPr>
          <a:xfrm>
            <a:off x="857092" y="774441"/>
            <a:ext cx="9143538" cy="609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Nội dung đánh giá </a:t>
            </a:r>
            <a:endParaRPr b="1"/>
          </a:p>
        </p:txBody>
      </p:sp>
      <p:grpSp>
        <p:nvGrpSpPr>
          <p:cNvPr id="340" name="Google Shape;340;p11"/>
          <p:cNvGrpSpPr/>
          <p:nvPr/>
        </p:nvGrpSpPr>
        <p:grpSpPr>
          <a:xfrm>
            <a:off x="967867" y="1297871"/>
            <a:ext cx="10637264" cy="4795657"/>
            <a:chOff x="358267" y="2471"/>
            <a:chExt cx="10637264" cy="4795657"/>
          </a:xfrm>
        </p:grpSpPr>
        <p:sp>
          <p:nvSpPr>
            <p:cNvPr id="341" name="Google Shape;341;p11"/>
            <p:cNvSpPr/>
            <p:nvPr/>
          </p:nvSpPr>
          <p:spPr>
            <a:xfrm>
              <a:off x="358267" y="895685"/>
              <a:ext cx="2678966" cy="316852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txBox="1"/>
            <p:nvPr/>
          </p:nvSpPr>
          <p:spPr>
            <a:xfrm>
              <a:off x="436731" y="974149"/>
              <a:ext cx="2522038" cy="3011592"/>
            </a:xfrm>
            <a:prstGeom prst="rect">
              <a:avLst/>
            </a:prstGeom>
            <a:noFill/>
            <a:ln>
              <a:noFill/>
            </a:ln>
          </p:spPr>
          <p:txBody>
            <a:bodyPr spcFirstLastPara="1" wrap="square" lIns="11425" tIns="11425" rIns="11425" bIns="11425" anchor="ctr" anchorCtr="0">
              <a:noAutofit/>
            </a:bodyPr>
            <a:lstStyle/>
            <a:p>
              <a:pPr marL="0" marR="0" lvl="0" indent="0" algn="l" rtl="0">
                <a:lnSpc>
                  <a:spcPct val="90000"/>
                </a:lnSpc>
                <a:spcBef>
                  <a:spcPts val="0"/>
                </a:spcBef>
                <a:spcAft>
                  <a:spcPts val="0"/>
                </a:spcAft>
                <a:buNone/>
              </a:pPr>
              <a:r>
                <a:rPr lang="en-US" sz="1800" b="1">
                  <a:solidFill>
                    <a:schemeClr val="lt1"/>
                  </a:solidFill>
                  <a:latin typeface="Calibri"/>
                  <a:ea typeface="Calibri"/>
                  <a:cs typeface="Calibri"/>
                  <a:sym typeface="Calibri"/>
                </a:rPr>
                <a:t>Biểu hiện của phẩm chất và năng lực đã được xác định trong chương trình:</a:t>
              </a:r>
              <a:endParaRPr sz="1800" b="1">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a:solidFill>
                    <a:schemeClr val="lt1"/>
                  </a:solidFill>
                  <a:latin typeface="Calibri"/>
                  <a:ea typeface="Calibri"/>
                  <a:cs typeface="Calibri"/>
                  <a:sym typeface="Calibri"/>
                </a:rPr>
                <a:t>- năng lực thích ứng với cuộc sống, </a:t>
              </a:r>
              <a:endParaRPr sz="180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a:solidFill>
                    <a:schemeClr val="lt1"/>
                  </a:solidFill>
                  <a:latin typeface="Calibri"/>
                  <a:ea typeface="Calibri"/>
                  <a:cs typeface="Calibri"/>
                  <a:sym typeface="Calibri"/>
                </a:rPr>
                <a:t>- năng lực thiết kế và tổ chức hoạt động, </a:t>
              </a:r>
              <a:endParaRPr sz="180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a:solidFill>
                    <a:schemeClr val="lt1"/>
                  </a:solidFill>
                  <a:latin typeface="Calibri"/>
                  <a:ea typeface="Calibri"/>
                  <a:cs typeface="Calibri"/>
                  <a:sym typeface="Calibri"/>
                </a:rPr>
                <a:t>- năng lực định hướng nghề nghiệp. </a:t>
              </a:r>
              <a:endParaRPr sz="1800">
                <a:solidFill>
                  <a:schemeClr val="lt1"/>
                </a:solidFill>
                <a:latin typeface="Calibri"/>
                <a:ea typeface="Calibri"/>
                <a:cs typeface="Calibri"/>
                <a:sym typeface="Calibri"/>
              </a:endParaRPr>
            </a:p>
          </p:txBody>
        </p:sp>
        <p:sp>
          <p:nvSpPr>
            <p:cNvPr id="343" name="Google Shape;343;p11"/>
            <p:cNvSpPr/>
            <p:nvPr/>
          </p:nvSpPr>
          <p:spPr>
            <a:xfrm rot="-3418422">
              <a:off x="2589963" y="1630612"/>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txBox="1"/>
            <p:nvPr/>
          </p:nvSpPr>
          <p:spPr>
            <a:xfrm rot="-3418422">
              <a:off x="3523874" y="1606571"/>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5" name="Google Shape;345;p11"/>
            <p:cNvSpPr/>
            <p:nvPr/>
          </p:nvSpPr>
          <p:spPr>
            <a:xfrm>
              <a:off x="4108820" y="161762"/>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txBox="1"/>
            <p:nvPr/>
          </p:nvSpPr>
          <p:spPr>
            <a:xfrm>
              <a:off x="4148052" y="200994"/>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Các yêu cầu cần đạt về sự phát triển phẩm chất và năng lực của mỗi cá nhân </a:t>
              </a:r>
              <a:endParaRPr sz="1600">
                <a:solidFill>
                  <a:schemeClr val="lt1"/>
                </a:solidFill>
                <a:latin typeface="Calibri"/>
                <a:ea typeface="Calibri"/>
                <a:cs typeface="Calibri"/>
                <a:sym typeface="Calibri"/>
              </a:endParaRPr>
            </a:p>
          </p:txBody>
        </p:sp>
        <p:sp>
          <p:nvSpPr>
            <p:cNvPr id="347" name="Google Shape;347;p11"/>
            <p:cNvSpPr/>
            <p:nvPr/>
          </p:nvSpPr>
          <p:spPr>
            <a:xfrm>
              <a:off x="6787787" y="806391"/>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txBox="1"/>
            <p:nvPr/>
          </p:nvSpPr>
          <p:spPr>
            <a:xfrm>
              <a:off x="7296790" y="804714"/>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9" name="Google Shape;349;p11"/>
            <p:cNvSpPr/>
            <p:nvPr/>
          </p:nvSpPr>
          <p:spPr>
            <a:xfrm>
              <a:off x="7859373" y="2471"/>
              <a:ext cx="3090696" cy="1658065"/>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txBox="1"/>
            <p:nvPr/>
          </p:nvSpPr>
          <p:spPr>
            <a:xfrm>
              <a:off x="7907936" y="51034"/>
              <a:ext cx="2993570" cy="156093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chủ yếu được đánh giá thông qua HĐGD theo chủ đề, hoạt động hướng nghiệp, thông qua quá trình tham gia hoạt động tập thể và các sản phẩm của HS trong mỗi hoạt động.</a:t>
              </a:r>
              <a:endParaRPr sz="1600">
                <a:solidFill>
                  <a:schemeClr val="lt1"/>
                </a:solidFill>
                <a:latin typeface="Calibri"/>
                <a:ea typeface="Calibri"/>
                <a:cs typeface="Calibri"/>
                <a:sym typeface="Calibri"/>
              </a:endParaRPr>
            </a:p>
          </p:txBody>
        </p:sp>
        <p:sp>
          <p:nvSpPr>
            <p:cNvPr id="351" name="Google Shape;351;p11"/>
            <p:cNvSpPr/>
            <p:nvPr/>
          </p:nvSpPr>
          <p:spPr>
            <a:xfrm rot="164306">
              <a:off x="3036621" y="2480461"/>
              <a:ext cx="1072811"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txBox="1"/>
            <p:nvPr/>
          </p:nvSpPr>
          <p:spPr>
            <a:xfrm rot="164306">
              <a:off x="3546207" y="2478753"/>
              <a:ext cx="53640" cy="5364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3" name="Google Shape;353;p11"/>
            <p:cNvSpPr/>
            <p:nvPr/>
          </p:nvSpPr>
          <p:spPr>
            <a:xfrm>
              <a:off x="4108820" y="1804678"/>
              <a:ext cx="2678966" cy="1453044"/>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txBox="1"/>
            <p:nvPr/>
          </p:nvSpPr>
          <p:spPr>
            <a:xfrm>
              <a:off x="4151378" y="1847236"/>
              <a:ext cx="2593850" cy="1367928"/>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Sự đóng góp của học sinh cho các hoạt động tập thể, số giờ tham gia các hoạt động và việc thực hiện có kết quả hoạt động chung của tập thể. </a:t>
              </a:r>
              <a:endParaRPr sz="1600">
                <a:solidFill>
                  <a:schemeClr val="lt1"/>
                </a:solidFill>
                <a:latin typeface="Calibri"/>
                <a:ea typeface="Calibri"/>
                <a:cs typeface="Calibri"/>
                <a:sym typeface="Calibri"/>
              </a:endParaRPr>
            </a:p>
          </p:txBody>
        </p:sp>
        <p:sp>
          <p:nvSpPr>
            <p:cNvPr id="355" name="Google Shape;355;p11"/>
            <p:cNvSpPr/>
            <p:nvPr/>
          </p:nvSpPr>
          <p:spPr>
            <a:xfrm>
              <a:off x="6787787" y="2506088"/>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txBox="1"/>
            <p:nvPr/>
          </p:nvSpPr>
          <p:spPr>
            <a:xfrm>
              <a:off x="7296790" y="2504411"/>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7" name="Google Shape;357;p11"/>
            <p:cNvSpPr/>
            <p:nvPr/>
          </p:nvSpPr>
          <p:spPr>
            <a:xfrm>
              <a:off x="7859373" y="1861459"/>
              <a:ext cx="3045234"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txBox="1"/>
            <p:nvPr/>
          </p:nvSpPr>
          <p:spPr>
            <a:xfrm>
              <a:off x="7898605" y="1900691"/>
              <a:ext cx="2966770"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chủ yếu được đánh giá thông qua Sinh hoạt dưới cờ và Sinh hoạt lớp, </a:t>
              </a:r>
              <a:endParaRPr sz="1600">
                <a:solidFill>
                  <a:schemeClr val="lt1"/>
                </a:solidFill>
                <a:latin typeface="Calibri"/>
                <a:ea typeface="Calibri"/>
                <a:cs typeface="Calibri"/>
                <a:sym typeface="Calibri"/>
              </a:endParaRPr>
            </a:p>
          </p:txBody>
        </p:sp>
        <p:sp>
          <p:nvSpPr>
            <p:cNvPr id="359" name="Google Shape;359;p11"/>
            <p:cNvSpPr/>
            <p:nvPr/>
          </p:nvSpPr>
          <p:spPr>
            <a:xfrm rot="3418422">
              <a:off x="2589963" y="3279054"/>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txBox="1"/>
            <p:nvPr/>
          </p:nvSpPr>
          <p:spPr>
            <a:xfrm rot="3418422">
              <a:off x="3523874" y="3255013"/>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1" name="Google Shape;361;p11"/>
            <p:cNvSpPr/>
            <p:nvPr/>
          </p:nvSpPr>
          <p:spPr>
            <a:xfrm>
              <a:off x="4108820" y="3458645"/>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txBox="1"/>
            <p:nvPr/>
          </p:nvSpPr>
          <p:spPr>
            <a:xfrm>
              <a:off x="4148052" y="3497877"/>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Các yếu tố như động cơ, tinh thần, thái độ, ý thức trách nhiệm, tính tích cực đối với hoạt động chung của học sinh </a:t>
              </a:r>
              <a:endParaRPr sz="1600">
                <a:solidFill>
                  <a:schemeClr val="lt1"/>
                </a:solidFill>
                <a:latin typeface="Calibri"/>
                <a:ea typeface="Calibri"/>
                <a:cs typeface="Calibri"/>
                <a:sym typeface="Calibri"/>
              </a:endParaRPr>
            </a:p>
          </p:txBody>
        </p:sp>
        <p:sp>
          <p:nvSpPr>
            <p:cNvPr id="363" name="Google Shape;363;p11"/>
            <p:cNvSpPr/>
            <p:nvPr/>
          </p:nvSpPr>
          <p:spPr>
            <a:xfrm>
              <a:off x="6787787" y="4103275"/>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txBox="1"/>
            <p:nvPr/>
          </p:nvSpPr>
          <p:spPr>
            <a:xfrm>
              <a:off x="7296790" y="4101597"/>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5" name="Google Shape;365;p11"/>
            <p:cNvSpPr/>
            <p:nvPr/>
          </p:nvSpPr>
          <p:spPr>
            <a:xfrm>
              <a:off x="7859373" y="3458645"/>
              <a:ext cx="3136158"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p:nvPr/>
          </p:nvSpPr>
          <p:spPr>
            <a:xfrm>
              <a:off x="7898605" y="3497877"/>
              <a:ext cx="3057694"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được đánh giá thường xuyên trong quá trình tham gia hoạt động.</a:t>
              </a:r>
              <a:endParaRPr sz="16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3388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2"/>
          <p:cNvSpPr txBox="1">
            <a:spLocks noGrp="1"/>
          </p:cNvSpPr>
          <p:nvPr>
            <p:ph type="title"/>
          </p:nvPr>
        </p:nvSpPr>
        <p:spPr>
          <a:xfrm>
            <a:off x="681794" y="609600"/>
            <a:ext cx="1067601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a:t>Đánh giá kết quả Hoạt động trải nghiệm, hướng nghiệp</a:t>
            </a:r>
            <a:endParaRPr sz="3200" b="1"/>
          </a:p>
        </p:txBody>
      </p:sp>
      <p:pic>
        <p:nvPicPr>
          <p:cNvPr id="372" name="Google Shape;372;p12"/>
          <p:cNvPicPr preferRelativeResize="0"/>
          <p:nvPr/>
        </p:nvPicPr>
        <p:blipFill rotWithShape="1">
          <a:blip r:embed="rId3">
            <a:alphaModFix/>
          </a:blip>
          <a:srcRect/>
          <a:stretch/>
        </p:blipFill>
        <p:spPr>
          <a:xfrm>
            <a:off x="8543699" y="3135701"/>
            <a:ext cx="2895600" cy="2895600"/>
          </a:xfrm>
          <a:prstGeom prst="rect">
            <a:avLst/>
          </a:prstGeom>
          <a:noFill/>
          <a:ln>
            <a:noFill/>
          </a:ln>
        </p:spPr>
      </p:pic>
      <p:sp>
        <p:nvSpPr>
          <p:cNvPr id="373" name="Google Shape;373;p12"/>
          <p:cNvSpPr/>
          <p:nvPr/>
        </p:nvSpPr>
        <p:spPr>
          <a:xfrm>
            <a:off x="7772400" y="1409699"/>
            <a:ext cx="3200400" cy="990600"/>
          </a:xfrm>
          <a:prstGeom prst="wedgeRoundRectCallout">
            <a:avLst>
              <a:gd name="adj1" fmla="val 35860"/>
              <a:gd name="adj2" fmla="val 176317"/>
              <a:gd name="adj3" fmla="val 16667"/>
            </a:avLst>
          </a:prstGeom>
          <a:solidFill>
            <a:srgbClr val="1E4E79"/>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None/>
            </a:pPr>
            <a:r>
              <a:rPr lang="en-US" sz="1800" b="1">
                <a:solidFill>
                  <a:schemeClr val="lt1"/>
                </a:solidFill>
                <a:latin typeface="Arial"/>
                <a:ea typeface="Arial"/>
                <a:cs typeface="Arial"/>
                <a:sym typeface="Arial"/>
              </a:rPr>
              <a:t>Giáo viên chủ nhiệm lớp chịu trách nhiệm tổng hợp kết quả đánh giá.</a:t>
            </a:r>
            <a:endParaRPr sz="1800" b="1">
              <a:solidFill>
                <a:schemeClr val="lt1"/>
              </a:solidFill>
              <a:latin typeface="Arial"/>
              <a:ea typeface="Arial"/>
              <a:cs typeface="Arial"/>
              <a:sym typeface="Arial"/>
            </a:endParaRPr>
          </a:p>
        </p:txBody>
      </p:sp>
      <p:sp>
        <p:nvSpPr>
          <p:cNvPr id="374" name="Google Shape;374;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pSp>
        <p:nvGrpSpPr>
          <p:cNvPr id="375" name="Google Shape;375;p12"/>
          <p:cNvGrpSpPr/>
          <p:nvPr/>
        </p:nvGrpSpPr>
        <p:grpSpPr>
          <a:xfrm>
            <a:off x="761904" y="1371600"/>
            <a:ext cx="6399403" cy="4622320"/>
            <a:chOff x="1492" y="0"/>
            <a:chExt cx="6399403" cy="4622320"/>
          </a:xfrm>
        </p:grpSpPr>
        <p:sp>
          <p:nvSpPr>
            <p:cNvPr id="376" name="Google Shape;376;p12"/>
            <p:cNvSpPr/>
            <p:nvPr/>
          </p:nvSpPr>
          <p:spPr>
            <a:xfrm>
              <a:off x="1492" y="0"/>
              <a:ext cx="1564646" cy="462232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2"/>
            <p:cNvSpPr txBox="1"/>
            <p:nvPr/>
          </p:nvSpPr>
          <p:spPr>
            <a:xfrm>
              <a:off x="1492"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BẢN THÂN HỌC SINH</a:t>
              </a:r>
              <a:endParaRPr sz="2000" b="1">
                <a:solidFill>
                  <a:schemeClr val="lt1"/>
                </a:solidFill>
                <a:latin typeface="Arial"/>
                <a:ea typeface="Arial"/>
                <a:cs typeface="Arial"/>
                <a:sym typeface="Arial"/>
              </a:endParaRPr>
            </a:p>
          </p:txBody>
        </p:sp>
        <p:sp>
          <p:nvSpPr>
            <p:cNvPr id="378" name="Google Shape;378;p12"/>
            <p:cNvSpPr/>
            <p:nvPr/>
          </p:nvSpPr>
          <p:spPr>
            <a:xfrm>
              <a:off x="48432" y="277339"/>
              <a:ext cx="1470767" cy="1539232"/>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2"/>
            <p:cNvSpPr/>
            <p:nvPr/>
          </p:nvSpPr>
          <p:spPr>
            <a:xfrm>
              <a:off x="1613078" y="0"/>
              <a:ext cx="1564646" cy="462232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2"/>
            <p:cNvSpPr txBox="1"/>
            <p:nvPr/>
          </p:nvSpPr>
          <p:spPr>
            <a:xfrm>
              <a:off x="1613078"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BẠN BÈ, NHÓM</a:t>
              </a:r>
              <a:endParaRPr sz="2000" b="1">
                <a:solidFill>
                  <a:schemeClr val="lt1"/>
                </a:solidFill>
                <a:latin typeface="Arial"/>
                <a:ea typeface="Arial"/>
                <a:cs typeface="Arial"/>
                <a:sym typeface="Arial"/>
              </a:endParaRPr>
            </a:p>
          </p:txBody>
        </p:sp>
        <p:sp>
          <p:nvSpPr>
            <p:cNvPr id="381" name="Google Shape;381;p12"/>
            <p:cNvSpPr/>
            <p:nvPr/>
          </p:nvSpPr>
          <p:spPr>
            <a:xfrm>
              <a:off x="1660017" y="277339"/>
              <a:ext cx="1470767" cy="1539232"/>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2"/>
            <p:cNvSpPr/>
            <p:nvPr/>
          </p:nvSpPr>
          <p:spPr>
            <a:xfrm>
              <a:off x="3224663" y="0"/>
              <a:ext cx="1564646" cy="4622320"/>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2"/>
            <p:cNvSpPr txBox="1"/>
            <p:nvPr/>
          </p:nvSpPr>
          <p:spPr>
            <a:xfrm>
              <a:off x="3224663" y="1848928"/>
              <a:ext cx="1564646" cy="184892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Arial"/>
                  <a:ea typeface="Arial"/>
                  <a:cs typeface="Arial"/>
                  <a:sym typeface="Arial"/>
                </a:rPr>
                <a:t>CÁC GIÁO VIÊN, CÁN BỘ KHÁC TRONG TRƯỜNG; </a:t>
              </a:r>
              <a:endParaRPr/>
            </a:p>
            <a:p>
              <a:pPr marL="0" marR="0" lvl="0" indent="0" algn="ctr" rtl="0">
                <a:lnSpc>
                  <a:spcPct val="90000"/>
                </a:lnSpc>
                <a:spcBef>
                  <a:spcPts val="560"/>
                </a:spcBef>
                <a:spcAft>
                  <a:spcPts val="0"/>
                </a:spcAft>
                <a:buNone/>
              </a:pPr>
              <a:r>
                <a:rPr lang="en-US" sz="1600" b="1">
                  <a:solidFill>
                    <a:schemeClr val="lt1"/>
                  </a:solidFill>
                  <a:latin typeface="Arial"/>
                  <a:ea typeface="Arial"/>
                  <a:cs typeface="Arial"/>
                  <a:sym typeface="Arial"/>
                </a:rPr>
                <a:t>CHA MẸ HỌC SINH VÀ CỘNG ĐỒNG</a:t>
              </a:r>
              <a:endParaRPr sz="1600" b="1">
                <a:solidFill>
                  <a:schemeClr val="lt1"/>
                </a:solidFill>
                <a:latin typeface="Arial"/>
                <a:ea typeface="Arial"/>
                <a:cs typeface="Arial"/>
                <a:sym typeface="Arial"/>
              </a:endParaRPr>
            </a:p>
          </p:txBody>
        </p:sp>
        <p:sp>
          <p:nvSpPr>
            <p:cNvPr id="384" name="Google Shape;384;p12"/>
            <p:cNvSpPr/>
            <p:nvPr/>
          </p:nvSpPr>
          <p:spPr>
            <a:xfrm>
              <a:off x="3271603" y="277339"/>
              <a:ext cx="1470767" cy="1539232"/>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2"/>
            <p:cNvSpPr/>
            <p:nvPr/>
          </p:nvSpPr>
          <p:spPr>
            <a:xfrm>
              <a:off x="4836249" y="0"/>
              <a:ext cx="1564646" cy="462232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2"/>
            <p:cNvSpPr txBox="1"/>
            <p:nvPr/>
          </p:nvSpPr>
          <p:spPr>
            <a:xfrm>
              <a:off x="4836249"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GIÁO VIÊN CHỦ NHIỆM</a:t>
              </a:r>
              <a:endParaRPr sz="2000" b="1">
                <a:solidFill>
                  <a:schemeClr val="lt1"/>
                </a:solidFill>
                <a:latin typeface="Arial"/>
                <a:ea typeface="Arial"/>
                <a:cs typeface="Arial"/>
                <a:sym typeface="Arial"/>
              </a:endParaRPr>
            </a:p>
          </p:txBody>
        </p:sp>
        <p:sp>
          <p:nvSpPr>
            <p:cNvPr id="387" name="Google Shape;387;p12"/>
            <p:cNvSpPr/>
            <p:nvPr/>
          </p:nvSpPr>
          <p:spPr>
            <a:xfrm>
              <a:off x="4883188" y="277339"/>
              <a:ext cx="1470767" cy="1539232"/>
            </a:xfrm>
            <a:prstGeom prst="ellipse">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2"/>
            <p:cNvSpPr/>
            <p:nvPr/>
          </p:nvSpPr>
          <p:spPr>
            <a:xfrm>
              <a:off x="256095" y="3697856"/>
              <a:ext cx="5890196" cy="693348"/>
            </a:xfrm>
            <a:prstGeom prst="leftRightArrow">
              <a:avLst>
                <a:gd name="adj1" fmla="val 50000"/>
                <a:gd name="adj2" fmla="val 50000"/>
              </a:avLst>
            </a:prstGeom>
            <a:solidFill>
              <a:srgbClr val="F7D5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0229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2"/>
          <p:cNvSpPr txBox="1">
            <a:spLocks noGrp="1"/>
          </p:cNvSpPr>
          <p:nvPr>
            <p:ph type="title"/>
          </p:nvPr>
        </p:nvSpPr>
        <p:spPr>
          <a:xfrm>
            <a:off x="483408" y="1016256"/>
            <a:ext cx="10952139" cy="1320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3600"/>
              <a:buFont typeface="Arial"/>
              <a:buNone/>
            </a:pPr>
            <a:r>
              <a:rPr lang="en-US" sz="3600" b="1" dirty="0">
                <a:solidFill>
                  <a:srgbClr val="FF0000"/>
                </a:solidFill>
                <a:latin typeface="Arial"/>
                <a:ea typeface="Arial"/>
                <a:cs typeface="Arial"/>
                <a:sym typeface="Arial"/>
              </a:rPr>
              <a:t>SÁCH GIÁO KHOA</a:t>
            </a:r>
            <a:br>
              <a:rPr lang="en-US" sz="3600" b="1" dirty="0">
                <a:solidFill>
                  <a:srgbClr val="FF0000"/>
                </a:solidFill>
                <a:latin typeface="Arial"/>
                <a:ea typeface="Arial"/>
                <a:cs typeface="Arial"/>
                <a:sym typeface="Arial"/>
              </a:rPr>
            </a:br>
            <a:r>
              <a:rPr lang="en-US" sz="3600" b="1" dirty="0">
                <a:solidFill>
                  <a:srgbClr val="FF0000"/>
                </a:solidFill>
                <a:latin typeface="Arial"/>
                <a:ea typeface="Arial"/>
                <a:cs typeface="Arial"/>
                <a:sym typeface="Arial"/>
              </a:rPr>
              <a:t>HOẠT ĐỘNG TRẢI NGHIỆM, HƯỚNG NGHIỆP 11</a:t>
            </a:r>
            <a:endParaRPr sz="3600" b="1" dirty="0">
              <a:solidFill>
                <a:srgbClr val="FF0000"/>
              </a:solidFill>
              <a:latin typeface="Arial"/>
              <a:ea typeface="Arial"/>
              <a:cs typeface="Arial"/>
              <a:sym typeface="Arial"/>
            </a:endParaRPr>
          </a:p>
        </p:txBody>
      </p:sp>
      <p:sp>
        <p:nvSpPr>
          <p:cNvPr id="96" name="Google Shape;96;p2"/>
          <p:cNvSpPr txBox="1">
            <a:spLocks noGrp="1"/>
          </p:cNvSpPr>
          <p:nvPr>
            <p:ph type="body" idx="1"/>
          </p:nvPr>
        </p:nvSpPr>
        <p:spPr>
          <a:xfrm>
            <a:off x="577666" y="4339544"/>
            <a:ext cx="3023807" cy="78451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sz="1600" b="1">
              <a:solidFill>
                <a:srgbClr val="002060"/>
              </a:solidFill>
              <a:latin typeface="Arial"/>
              <a:ea typeface="Arial"/>
              <a:cs typeface="Arial"/>
              <a:sym typeface="Arial"/>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ĐINH THỊ KIM THOA </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(ĐHQGHN)</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  </a:t>
            </a:r>
            <a:endParaRPr/>
          </a:p>
        </p:txBody>
      </p:sp>
      <p:sp>
        <p:nvSpPr>
          <p:cNvPr id="99" name="Google Shape;99;p2"/>
          <p:cNvSpPr txBox="1"/>
          <p:nvPr/>
        </p:nvSpPr>
        <p:spPr>
          <a:xfrm>
            <a:off x="335740" y="5056604"/>
            <a:ext cx="3507657" cy="344733"/>
          </a:xfrm>
          <a:prstGeom prst="rect">
            <a:avLst/>
          </a:prstGeom>
          <a:noFill/>
          <a:ln>
            <a:noFill/>
          </a:ln>
        </p:spPr>
        <p:txBody>
          <a:bodyPr spcFirstLastPara="1" wrap="square" lIns="121900" tIns="60950" rIns="121900" bIns="60950" anchor="ctr" anchorCtr="0">
            <a:noAutofit/>
          </a:bodyPr>
          <a:lstStyle/>
          <a:p>
            <a:pPr marL="0" marR="0" lvl="0" indent="0" algn="ctr" rtl="0">
              <a:spcBef>
                <a:spcPts val="770"/>
              </a:spcBef>
              <a:spcAft>
                <a:spcPts val="0"/>
              </a:spcAft>
              <a:buClr>
                <a:srgbClr val="2E75B5"/>
              </a:buClr>
              <a:buSzPts val="2320"/>
              <a:buFont typeface="Arial"/>
              <a:buNone/>
            </a:pPr>
            <a:r>
              <a:rPr lang="en-US" sz="1600" b="1" i="0" u="none" strike="noStrike" cap="none">
                <a:solidFill>
                  <a:srgbClr val="2F5496"/>
                </a:solidFill>
                <a:latin typeface="Arial"/>
                <a:ea typeface="Arial"/>
                <a:cs typeface="Arial"/>
                <a:sym typeface="Arial"/>
              </a:rPr>
              <a:t>TỔNG </a:t>
            </a:r>
            <a:r>
              <a:rPr lang="en-US" sz="1600" b="1" i="0" u="none" strike="noStrike" cap="none" dirty="0">
                <a:solidFill>
                  <a:srgbClr val="2F5496"/>
                </a:solidFill>
                <a:latin typeface="Arial"/>
                <a:ea typeface="Arial"/>
                <a:cs typeface="Arial"/>
                <a:sym typeface="Arial"/>
              </a:rPr>
              <a:t>CHỦ BIÊN)</a:t>
            </a:r>
            <a:endParaRPr dirty="0"/>
          </a:p>
        </p:txBody>
      </p:sp>
      <p:pic>
        <p:nvPicPr>
          <p:cNvPr id="100" name="Google Shape;100;p2"/>
          <p:cNvPicPr preferRelativeResize="0"/>
          <p:nvPr/>
        </p:nvPicPr>
        <p:blipFill rotWithShape="1">
          <a:blip r:embed="rId3">
            <a:alphaModFix/>
          </a:blip>
          <a:srcRect/>
          <a:stretch/>
        </p:blipFill>
        <p:spPr>
          <a:xfrm>
            <a:off x="1192258" y="2566181"/>
            <a:ext cx="1877264" cy="1975653"/>
          </a:xfrm>
          <a:prstGeom prst="ellipse">
            <a:avLst/>
          </a:prstGeom>
          <a:noFill/>
          <a:ln>
            <a:noFill/>
          </a:ln>
        </p:spPr>
      </p:pic>
      <p:sp>
        <p:nvSpPr>
          <p:cNvPr id="102" name="Google Shape;102;p2"/>
          <p:cNvSpPr/>
          <p:nvPr/>
        </p:nvSpPr>
        <p:spPr>
          <a:xfrm>
            <a:off x="3579642" y="3480041"/>
            <a:ext cx="389803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rgbClr val="0070C0"/>
                </a:solidFill>
                <a:latin typeface="Arial"/>
                <a:ea typeface="Arial"/>
                <a:cs typeface="Arial"/>
                <a:sym typeface="Arial"/>
              </a:rPr>
              <a:t>VŨ PHƯƠNG LIÊN &amp; CAO THỊ CHÂU THỦY (</a:t>
            </a:r>
            <a:r>
              <a:rPr lang="en-US" sz="1400" b="1" i="0" u="none" strike="noStrike" cap="none" dirty="0" err="1">
                <a:solidFill>
                  <a:srgbClr val="0070C0"/>
                </a:solidFill>
                <a:latin typeface="Arial"/>
                <a:ea typeface="Arial"/>
                <a:cs typeface="Arial"/>
                <a:sym typeface="Arial"/>
              </a:rPr>
              <a:t>Đồng</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Chủ</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biên</a:t>
            </a:r>
            <a:r>
              <a:rPr lang="en-US" sz="1400" b="1" i="0" u="none" strike="noStrike" cap="none" dirty="0">
                <a:solidFill>
                  <a:srgbClr val="0070C0"/>
                </a:solidFill>
                <a:latin typeface="Arial"/>
                <a:ea typeface="Arial"/>
                <a:cs typeface="Arial"/>
                <a:sym typeface="Arial"/>
              </a:rPr>
              <a:t>)</a:t>
            </a:r>
            <a:endParaRPr dirty="0"/>
          </a:p>
          <a:p>
            <a:pPr marL="0" marR="0" lvl="0" indent="0" algn="l" rtl="0">
              <a:spcBef>
                <a:spcPts val="0"/>
              </a:spcBef>
              <a:spcAft>
                <a:spcPts val="0"/>
              </a:spcAft>
              <a:buNone/>
            </a:pPr>
            <a:r>
              <a:rPr lang="en-US" sz="1400" b="1" i="0" u="none" strike="noStrike" cap="none" dirty="0">
                <a:solidFill>
                  <a:srgbClr val="0070C0"/>
                </a:solidFill>
                <a:latin typeface="Arial"/>
                <a:ea typeface="Arial"/>
                <a:cs typeface="Arial"/>
                <a:sym typeface="Arial"/>
              </a:rPr>
              <a:t>NGUYỄN HỒNG KIÊN – LẠI THỊ YẾN NGỌC – PHẠM ĐÌNH VĂN (</a:t>
            </a:r>
            <a:r>
              <a:rPr lang="en-US" sz="1400" b="1" i="0" u="none" strike="noStrike" cap="none" dirty="0" err="1">
                <a:solidFill>
                  <a:srgbClr val="0070C0"/>
                </a:solidFill>
                <a:latin typeface="Arial"/>
                <a:ea typeface="Arial"/>
                <a:cs typeface="Arial"/>
                <a:sym typeface="Arial"/>
              </a:rPr>
              <a:t>tác</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giả</a:t>
            </a:r>
            <a:r>
              <a:rPr lang="en-US" sz="1400" b="1" i="0" u="none" strike="noStrike" cap="none" dirty="0">
                <a:solidFill>
                  <a:srgbClr val="0070C0"/>
                </a:solidFill>
                <a:latin typeface="Arial"/>
                <a:ea typeface="Arial"/>
                <a:cs typeface="Arial"/>
                <a:sym typeface="Arial"/>
              </a:rPr>
              <a:t>)</a:t>
            </a:r>
            <a:endParaRPr sz="1400" b="1" i="0" u="none" strike="noStrike" cap="none" dirty="0">
              <a:solidFill>
                <a:srgbClr val="0070C0"/>
              </a:solidFill>
              <a:latin typeface="Arial"/>
              <a:ea typeface="Arial"/>
              <a:cs typeface="Arial"/>
              <a:sym typeface="Arial"/>
            </a:endParaRPr>
          </a:p>
        </p:txBody>
      </p:sp>
      <p:pic>
        <p:nvPicPr>
          <p:cNvPr id="3" name="Picture 2">
            <a:extLst>
              <a:ext uri="{FF2B5EF4-FFF2-40B4-BE49-F238E27FC236}">
                <a16:creationId xmlns:a16="http://schemas.microsoft.com/office/drawing/2014/main" id="{D8076A8B-8B31-9371-EB4C-39E2187AC329}"/>
              </a:ext>
            </a:extLst>
          </p:cNvPr>
          <p:cNvPicPr>
            <a:picLocks noChangeAspect="1"/>
          </p:cNvPicPr>
          <p:nvPr/>
        </p:nvPicPr>
        <p:blipFill>
          <a:blip r:embed="rId4"/>
          <a:stretch>
            <a:fillRect/>
          </a:stretch>
        </p:blipFill>
        <p:spPr>
          <a:xfrm>
            <a:off x="7824464" y="2360632"/>
            <a:ext cx="2596031" cy="36210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1104122" y="869302"/>
            <a:ext cx="8646368"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Kết quả đánh giá đối với mỗi học sinh là kết quả tổng hợp:  </a:t>
            </a:r>
            <a:endParaRPr sz="3600">
              <a:latin typeface="Arial"/>
              <a:ea typeface="Arial"/>
              <a:cs typeface="Arial"/>
              <a:sym typeface="Arial"/>
            </a:endParaRPr>
          </a:p>
        </p:txBody>
      </p:sp>
      <p:grpSp>
        <p:nvGrpSpPr>
          <p:cNvPr id="394" name="Google Shape;394;p13"/>
          <p:cNvGrpSpPr/>
          <p:nvPr/>
        </p:nvGrpSpPr>
        <p:grpSpPr>
          <a:xfrm>
            <a:off x="1374213" y="2512167"/>
            <a:ext cx="5344740" cy="2569788"/>
            <a:chOff x="2612" y="759566"/>
            <a:chExt cx="5344740" cy="2569788"/>
          </a:xfrm>
        </p:grpSpPr>
        <p:sp>
          <p:nvSpPr>
            <p:cNvPr id="395" name="Google Shape;395;p13"/>
            <p:cNvSpPr/>
            <p:nvPr/>
          </p:nvSpPr>
          <p:spPr>
            <a:xfrm>
              <a:off x="5193958" y="2149930"/>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4912825" y="2149930"/>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4631691" y="2149930"/>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4351093" y="2149930"/>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4069959" y="2149930"/>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3635432" y="2073234"/>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4943824" y="1833055"/>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4943824" y="2469076"/>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5080650" y="1970805"/>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5089736" y="2332083"/>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577071" y="1124151"/>
              <a:ext cx="2309130" cy="2205203"/>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txBox="1"/>
            <p:nvPr/>
          </p:nvSpPr>
          <p:spPr>
            <a:xfrm>
              <a:off x="1915235" y="1447096"/>
              <a:ext cx="1632802" cy="155931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về phẩm chất và năng lực và có thể phân ra làm một số mức để xếp loại. </a:t>
              </a:r>
              <a:endParaRPr sz="2000" b="1">
                <a:solidFill>
                  <a:schemeClr val="lt1"/>
                </a:solidFill>
                <a:latin typeface="Calibri"/>
                <a:ea typeface="Calibri"/>
                <a:cs typeface="Calibri"/>
                <a:sym typeface="Calibri"/>
              </a:endParaRPr>
            </a:p>
          </p:txBody>
        </p:sp>
        <p:sp>
          <p:nvSpPr>
            <p:cNvPr id="407" name="Google Shape;407;p13"/>
            <p:cNvSpPr/>
            <p:nvPr/>
          </p:nvSpPr>
          <p:spPr>
            <a:xfrm>
              <a:off x="1839065" y="1317377"/>
              <a:ext cx="306788" cy="307035"/>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642378"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1314746" y="1155407"/>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987113" y="1155407"/>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59480" y="1155407"/>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331313" y="1155407"/>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3681"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2612" y="759566"/>
              <a:ext cx="1797970"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txBox="1"/>
            <p:nvPr/>
          </p:nvSpPr>
          <p:spPr>
            <a:xfrm>
              <a:off x="2612" y="759566"/>
              <a:ext cx="1797970"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 thường xuyên  </a:t>
              </a:r>
              <a:endParaRPr sz="2000">
                <a:solidFill>
                  <a:schemeClr val="dk1"/>
                </a:solidFill>
                <a:latin typeface="Calibri"/>
                <a:ea typeface="Calibri"/>
                <a:cs typeface="Calibri"/>
                <a:sym typeface="Calibri"/>
              </a:endParaRPr>
            </a:p>
          </p:txBody>
        </p:sp>
        <p:sp>
          <p:nvSpPr>
            <p:cNvPr id="416" name="Google Shape;416;p13"/>
            <p:cNvSpPr/>
            <p:nvPr/>
          </p:nvSpPr>
          <p:spPr>
            <a:xfrm>
              <a:off x="1839065" y="2816478"/>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1642378"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1314746" y="3129064"/>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987113" y="3129064"/>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659480" y="3129064"/>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331313" y="3129064"/>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681"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152401" y="2732970"/>
              <a:ext cx="1498392"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txBox="1"/>
            <p:nvPr/>
          </p:nvSpPr>
          <p:spPr>
            <a:xfrm>
              <a:off x="152401" y="2732970"/>
              <a:ext cx="1498392"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 định kì </a:t>
              </a:r>
              <a:endParaRPr sz="2000">
                <a:solidFill>
                  <a:schemeClr val="dk1"/>
                </a:solidFill>
                <a:latin typeface="Calibri"/>
                <a:ea typeface="Calibri"/>
                <a:cs typeface="Calibri"/>
                <a:sym typeface="Calibri"/>
              </a:endParaRPr>
            </a:p>
          </p:txBody>
        </p:sp>
      </p:grpSp>
      <p:sp>
        <p:nvSpPr>
          <p:cNvPr id="425" name="Google Shape;425;p13"/>
          <p:cNvSpPr txBox="1">
            <a:spLocks noGrp="1"/>
          </p:cNvSpPr>
          <p:nvPr>
            <p:ph type="body" idx="2"/>
          </p:nvPr>
        </p:nvSpPr>
        <p:spPr>
          <a:xfrm>
            <a:off x="7086600" y="3124200"/>
            <a:ext cx="4435564" cy="1905000"/>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70C0"/>
              </a:buClr>
              <a:buSzPct val="100000"/>
              <a:buNone/>
            </a:pPr>
            <a:r>
              <a:rPr lang="en-US">
                <a:solidFill>
                  <a:srgbClr val="0070C0"/>
                </a:solidFill>
                <a:latin typeface="Calibri"/>
                <a:ea typeface="Calibri"/>
                <a:cs typeface="Calibri"/>
                <a:sym typeface="Calibri"/>
              </a:rPr>
              <a:t>Kết quả đánh giá Hoạt động trải nghiệm, hướng nghiệp được ghi vào hồ sơ học tập của học sinh (tương đương một môn học).</a:t>
            </a:r>
            <a:endParaRPr>
              <a:solidFill>
                <a:srgbClr val="0070C0"/>
              </a:solidFill>
            </a:endParaRPr>
          </a:p>
          <a:p>
            <a:pPr marL="228600" lvl="0" indent="-64135" algn="l" rtl="0">
              <a:lnSpc>
                <a:spcPct val="90000"/>
              </a:lnSpc>
              <a:spcBef>
                <a:spcPts val="1000"/>
              </a:spcBef>
              <a:spcAft>
                <a:spcPts val="0"/>
              </a:spcAft>
              <a:buClr>
                <a:schemeClr val="dk1"/>
              </a:buClr>
              <a:buSzPct val="100000"/>
              <a:buNone/>
            </a:pPr>
            <a:endParaRPr>
              <a:solidFill>
                <a:srgbClr val="0070C0"/>
              </a:solidFill>
            </a:endParaRPr>
          </a:p>
        </p:txBody>
      </p:sp>
    </p:spTree>
    <p:extLst>
      <p:ext uri="{BB962C8B-B14F-4D97-AF65-F5344CB8AC3E}">
        <p14:creationId xmlns:p14="http://schemas.microsoft.com/office/powerpoint/2010/main" val="77570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113ac30190f_0_727"/>
          <p:cNvSpPr txBox="1">
            <a:spLocks noGrp="1"/>
          </p:cNvSpPr>
          <p:nvPr>
            <p:ph type="title"/>
          </p:nvPr>
        </p:nvSpPr>
        <p:spPr>
          <a:xfrm>
            <a:off x="631712" y="2719735"/>
            <a:ext cx="5631928" cy="217624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rial"/>
              <a:buNone/>
            </a:pPr>
            <a:r>
              <a:rPr lang="en-US" b="1" dirty="0">
                <a:latin typeface="Arial"/>
                <a:ea typeface="Arial"/>
                <a:cs typeface="Arial"/>
                <a:sym typeface="Arial"/>
              </a:rPr>
              <a:t>PHƯƠNG PHÁP VÀ </a:t>
            </a:r>
            <a:r>
              <a:rPr lang="en-US" b="1">
                <a:latin typeface="Arial"/>
                <a:ea typeface="Arial"/>
                <a:cs typeface="Arial"/>
                <a:sym typeface="Arial"/>
              </a:rPr>
              <a:t>HÌNH THỨC TỔ </a:t>
            </a:r>
            <a:r>
              <a:rPr lang="en-US" b="1" dirty="0">
                <a:latin typeface="Arial"/>
                <a:ea typeface="Arial"/>
                <a:cs typeface="Arial"/>
                <a:sym typeface="Arial"/>
              </a:rPr>
              <a:t>CHỨC </a:t>
            </a:r>
            <a:br>
              <a:rPr lang="en-US" b="1" dirty="0">
                <a:latin typeface="Arial"/>
                <a:ea typeface="Arial"/>
                <a:cs typeface="Arial"/>
                <a:sym typeface="Arial"/>
              </a:rPr>
            </a:br>
            <a:r>
              <a:rPr lang="en-US" b="1">
                <a:latin typeface="Arial"/>
                <a:ea typeface="Arial"/>
                <a:cs typeface="Arial"/>
                <a:sym typeface="Arial"/>
              </a:rPr>
              <a:t>HOẠT ĐỘNG TRẢI </a:t>
            </a:r>
            <a:r>
              <a:rPr lang="en-US" b="1" dirty="0">
                <a:latin typeface="Arial"/>
                <a:ea typeface="Arial"/>
                <a:cs typeface="Arial"/>
                <a:sym typeface="Arial"/>
              </a:rPr>
              <a:t>NGHIỆM, HƯỚNG </a:t>
            </a:r>
            <a:r>
              <a:rPr lang="en-US" b="1">
                <a:latin typeface="Arial"/>
                <a:ea typeface="Arial"/>
                <a:cs typeface="Arial"/>
                <a:sym typeface="Arial"/>
              </a:rPr>
              <a:t>NGHIỆP 11</a:t>
            </a:r>
            <a:endParaRPr b="1" dirty="0">
              <a:latin typeface="Arial"/>
              <a:ea typeface="Arial"/>
              <a:cs typeface="Arial"/>
              <a:sym typeface="Arial"/>
            </a:endParaRPr>
          </a:p>
        </p:txBody>
      </p:sp>
      <p:pic>
        <p:nvPicPr>
          <p:cNvPr id="5" name="Picture 4">
            <a:extLst>
              <a:ext uri="{FF2B5EF4-FFF2-40B4-BE49-F238E27FC236}">
                <a16:creationId xmlns:a16="http://schemas.microsoft.com/office/drawing/2014/main" id="{4597753F-8066-1773-A3B3-DF4F416DE974}"/>
              </a:ext>
            </a:extLst>
          </p:cNvPr>
          <p:cNvPicPr>
            <a:picLocks noChangeAspect="1"/>
          </p:cNvPicPr>
          <p:nvPr/>
        </p:nvPicPr>
        <p:blipFill>
          <a:blip r:embed="rId3"/>
          <a:stretch>
            <a:fillRect/>
          </a:stretch>
        </p:blipFill>
        <p:spPr>
          <a:xfrm>
            <a:off x="6498516" y="1483805"/>
            <a:ext cx="4684596" cy="34121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13ac30190f_0_247"/>
          <p:cNvSpPr txBox="1"/>
          <p:nvPr/>
        </p:nvSpPr>
        <p:spPr>
          <a:xfrm>
            <a:off x="0" y="1378239"/>
            <a:ext cx="12192000"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dirty="0" err="1">
                <a:solidFill>
                  <a:srgbClr val="1E4E79"/>
                </a:solidFill>
                <a:latin typeface="Arial" panose="020B0604020202020204" pitchFamily="34" charset="0"/>
                <a:ea typeface="Calibri"/>
                <a:cs typeface="Arial" panose="020B0604020202020204" pitchFamily="34" charset="0"/>
                <a:sym typeface="Calibri"/>
              </a:rPr>
              <a:t>Á</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PHƯƠNG</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THỨC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TỔ</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CHỨC</a:t>
            </a:r>
            <a:endParaRPr sz="2400" b="1" i="0" u="none" strike="noStrike" cap="none" dirty="0">
              <a:solidFill>
                <a:srgbClr val="1E4E79"/>
              </a:solidFill>
              <a:latin typeface="Arial" panose="020B0604020202020204" pitchFamily="34" charset="0"/>
              <a:ea typeface="Calibri"/>
              <a:cs typeface="Arial" panose="020B0604020202020204" pitchFamily="34" charset="0"/>
              <a:sym typeface="Calibri"/>
            </a:endParaRPr>
          </a:p>
        </p:txBody>
      </p:sp>
      <p:grpSp>
        <p:nvGrpSpPr>
          <p:cNvPr id="343" name="Google Shape;343;g113ac30190f_0_247"/>
          <p:cNvGrpSpPr/>
          <p:nvPr/>
        </p:nvGrpSpPr>
        <p:grpSpPr>
          <a:xfrm>
            <a:off x="274660" y="1964792"/>
            <a:ext cx="11796426" cy="3704540"/>
            <a:chOff x="7247" y="719144"/>
            <a:chExt cx="11796426" cy="3704540"/>
          </a:xfrm>
        </p:grpSpPr>
        <p:sp>
          <p:nvSpPr>
            <p:cNvPr id="344" name="Google Shape;344;g113ac30190f_0_247"/>
            <p:cNvSpPr/>
            <p:nvPr/>
          </p:nvSpPr>
          <p:spPr>
            <a:xfrm>
              <a:off x="7247" y="1459242"/>
              <a:ext cx="2569800" cy="1918500"/>
            </a:xfrm>
            <a:prstGeom prst="round2SameRect">
              <a:avLst>
                <a:gd name="adj1" fmla="val 8000"/>
                <a:gd name="adj2" fmla="val 0"/>
              </a:avLst>
            </a:prstGeom>
            <a:solidFill>
              <a:schemeClr val="lt1">
                <a:alpha val="89410"/>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13ac30190f_0_247"/>
            <p:cNvSpPr txBox="1"/>
            <p:nvPr/>
          </p:nvSpPr>
          <p:spPr>
            <a:xfrm>
              <a:off x="52198"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địa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tế</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Tham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quan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Cắm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chơi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46" name="Google Shape;346;g113ac30190f_0_247"/>
            <p:cNvSpPr/>
            <p:nvPr/>
          </p:nvSpPr>
          <p:spPr>
            <a:xfrm>
              <a:off x="7247" y="3377648"/>
              <a:ext cx="2569800" cy="8250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13ac30190f_0_247"/>
            <p:cNvSpPr txBox="1"/>
            <p:nvPr/>
          </p:nvSpPr>
          <p:spPr>
            <a:xfrm>
              <a:off x="7247"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khám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phá</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48" name="Google Shape;348;g113ac30190f_0_247"/>
            <p:cNvSpPr/>
            <p:nvPr/>
          </p:nvSpPr>
          <p:spPr>
            <a:xfrm>
              <a:off x="1889764" y="3508678"/>
              <a:ext cx="899400" cy="899400"/>
            </a:xfrm>
            <a:prstGeom prst="ellipse">
              <a:avLst/>
            </a:prstGeom>
            <a:blipFill rotWithShape="1">
              <a:blip r:embed="rId3">
                <a:alphaModFix/>
              </a:blip>
              <a:stretch>
                <a:fillRect/>
              </a:stretch>
            </a:blipFill>
            <a:ln w="12700" cap="flat" cmpd="sng">
              <a:solidFill>
                <a:srgbClr val="F7D5CB">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13ac30190f_0_247"/>
            <p:cNvSpPr/>
            <p:nvPr/>
          </p:nvSpPr>
          <p:spPr>
            <a:xfrm>
              <a:off x="3034776" y="719144"/>
              <a:ext cx="2569800" cy="2909100"/>
            </a:xfrm>
            <a:prstGeom prst="round2SameRect">
              <a:avLst>
                <a:gd name="adj1" fmla="val 8000"/>
                <a:gd name="adj2" fmla="val 0"/>
              </a:avLst>
            </a:prstGeom>
            <a:solidFill>
              <a:schemeClr val="lt1">
                <a:alpha val="89410"/>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13ac30190f_0_247"/>
            <p:cNvSpPr txBox="1"/>
            <p:nvPr/>
          </p:nvSpPr>
          <p:spPr>
            <a:xfrm>
              <a:off x="3094993" y="779361"/>
              <a:ext cx="2449500" cy="28488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Diễn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đàn</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Giao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lưu</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Hội</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thảo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khấu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hoá</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Đóng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vai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luận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đổi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hành</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Thuyết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diễn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1" name="Google Shape;351;g113ac30190f_0_247"/>
            <p:cNvSpPr/>
            <p:nvPr/>
          </p:nvSpPr>
          <p:spPr>
            <a:xfrm>
              <a:off x="3050735" y="3425848"/>
              <a:ext cx="2569800" cy="8250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13ac30190f_0_247"/>
            <p:cNvSpPr txBox="1"/>
            <p:nvPr/>
          </p:nvSpPr>
          <p:spPr>
            <a:xfrm>
              <a:off x="3050735" y="34258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thể</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nghiệm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tác</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53" name="Google Shape;353;g113ac30190f_0_247"/>
            <p:cNvSpPr/>
            <p:nvPr/>
          </p:nvSpPr>
          <p:spPr>
            <a:xfrm>
              <a:off x="4920901" y="3524284"/>
              <a:ext cx="899400" cy="899400"/>
            </a:xfrm>
            <a:prstGeom prst="ellipse">
              <a:avLst/>
            </a:prstGeom>
            <a:blipFill rotWithShape="1">
              <a:blip r:embed="rId4">
                <a:alphaModFix/>
              </a:blip>
              <a:stretch>
                <a:fillRect/>
              </a:stretch>
            </a:blipFill>
            <a:ln w="12700" cap="flat" cmpd="sng">
              <a:solidFill>
                <a:srgbClr val="E0E0E0">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13ac30190f_0_247"/>
            <p:cNvSpPr/>
            <p:nvPr/>
          </p:nvSpPr>
          <p:spPr>
            <a:xfrm>
              <a:off x="6016920" y="1459242"/>
              <a:ext cx="2569800" cy="1918500"/>
            </a:xfrm>
            <a:prstGeom prst="round2SameRect">
              <a:avLst>
                <a:gd name="adj1" fmla="val 8000"/>
                <a:gd name="adj2" fmla="val 0"/>
              </a:avLst>
            </a:prstGeom>
            <a:solidFill>
              <a:schemeClr val="lt1">
                <a:alpha val="89410"/>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113ac30190f_0_247"/>
            <p:cNvSpPr txBox="1"/>
            <p:nvPr/>
          </p:nvSpPr>
          <p:spPr>
            <a:xfrm>
              <a:off x="6061871"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hành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Hoạt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tình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nguyện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xã</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hội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nhân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đạo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6" name="Google Shape;356;g113ac30190f_0_247"/>
            <p:cNvSpPr/>
            <p:nvPr/>
          </p:nvSpPr>
          <p:spPr>
            <a:xfrm>
              <a:off x="6016920" y="3377648"/>
              <a:ext cx="2569800" cy="825000"/>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113ac30190f_0_247"/>
            <p:cNvSpPr txBox="1"/>
            <p:nvPr/>
          </p:nvSpPr>
          <p:spPr>
            <a:xfrm>
              <a:off x="6016920"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rgbClr val="FF0000"/>
                  </a:solidFill>
                  <a:latin typeface="+mj-lt"/>
                  <a:ea typeface="Calibri"/>
                  <a:cs typeface="Arial" panose="020B0604020202020204" pitchFamily="34" charset="0"/>
                  <a:sym typeface="Calibri"/>
                </a:rPr>
                <a:t>Phương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thức</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có</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tính</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cống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hiến</a:t>
              </a:r>
              <a:endParaRPr sz="1600" b="0" i="0" u="none" strike="noStrike" cap="none" dirty="0">
                <a:solidFill>
                  <a:srgbClr val="FF0000"/>
                </a:solidFill>
                <a:latin typeface="+mj-lt"/>
                <a:ea typeface="Calibri"/>
                <a:cs typeface="Arial" panose="020B0604020202020204" pitchFamily="34" charset="0"/>
                <a:sym typeface="Calibri"/>
              </a:endParaRPr>
            </a:p>
          </p:txBody>
        </p:sp>
        <p:sp>
          <p:nvSpPr>
            <p:cNvPr id="358" name="Google Shape;358;g113ac30190f_0_247"/>
            <p:cNvSpPr/>
            <p:nvPr/>
          </p:nvSpPr>
          <p:spPr>
            <a:xfrm>
              <a:off x="7899437" y="3508678"/>
              <a:ext cx="899400" cy="899400"/>
            </a:xfrm>
            <a:prstGeom prst="ellipse">
              <a:avLst/>
            </a:prstGeom>
            <a:blipFill rotWithShape="1">
              <a:blip r:embed="rId5">
                <a:alphaModFix/>
              </a:blip>
              <a:stretch>
                <a:fillRect/>
              </a:stretch>
            </a:blipFill>
            <a:ln w="12700" cap="flat" cmpd="sng">
              <a:solidFill>
                <a:srgbClr val="FFE8C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13ac30190f_0_247"/>
            <p:cNvSpPr/>
            <p:nvPr/>
          </p:nvSpPr>
          <p:spPr>
            <a:xfrm>
              <a:off x="9021756" y="1459242"/>
              <a:ext cx="2569800" cy="1918500"/>
            </a:xfrm>
            <a:prstGeom prst="round2SameRect">
              <a:avLst>
                <a:gd name="adj1" fmla="val 8000"/>
                <a:gd name="adj2" fmla="val 0"/>
              </a:avLst>
            </a:prstGeom>
            <a:solidFill>
              <a:schemeClr val="lt1">
                <a:alpha val="8941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113ac30190f_0_247"/>
            <p:cNvSpPr txBox="1"/>
            <p:nvPr/>
          </p:nvSpPr>
          <p:spPr>
            <a:xfrm>
              <a:off x="9066707"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Dư</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Khảo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sát</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Điều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Sáng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tạo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công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nghệ</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61" name="Google Shape;361;g113ac30190f_0_247"/>
            <p:cNvSpPr/>
            <p:nvPr/>
          </p:nvSpPr>
          <p:spPr>
            <a:xfrm>
              <a:off x="9021756" y="3377648"/>
              <a:ext cx="2569800" cy="8250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13ac30190f_0_247"/>
            <p:cNvSpPr txBox="1"/>
            <p:nvPr/>
          </p:nvSpPr>
          <p:spPr>
            <a:xfrm>
              <a:off x="9021756"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nghiên</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cứu</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63" name="Google Shape;363;g113ac30190f_0_247"/>
            <p:cNvSpPr/>
            <p:nvPr/>
          </p:nvSpPr>
          <p:spPr>
            <a:xfrm>
              <a:off x="10904273" y="3508678"/>
              <a:ext cx="899400" cy="899400"/>
            </a:xfrm>
            <a:prstGeom prst="ellipse">
              <a:avLst/>
            </a:prstGeom>
            <a:blipFill rotWithShape="1">
              <a:blip r:embed="rId6">
                <a:alphaModFix/>
              </a:blip>
              <a:stretch>
                <a:fillRect/>
              </a:stretch>
            </a:blipFill>
            <a:ln w="12700" cap="flat" cmpd="sng">
              <a:solidFill>
                <a:srgbClr val="CCD3E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4" name="Google Shape;364;g113ac30190f_0_247"/>
          <p:cNvSpPr txBox="1"/>
          <p:nvPr/>
        </p:nvSpPr>
        <p:spPr>
          <a:xfrm>
            <a:off x="274660" y="5798685"/>
            <a:ext cx="11658600" cy="990600"/>
          </a:xfrm>
          <a:prstGeom prst="rect">
            <a:avLst/>
          </a:prstGeom>
          <a:solidFill>
            <a:schemeClr val="accent1">
              <a:lumMod val="60000"/>
              <a:lumOff val="40000"/>
            </a:schemeClr>
          </a:solid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chemeClr val="dk1"/>
              </a:buClr>
              <a:buSzPts val="2400"/>
              <a:buFont typeface="Arial"/>
              <a:buChar char="▪"/>
            </a:pPr>
            <a:r>
              <a:rPr lang="en-US" sz="2400" b="0" i="0" u="none" strike="noStrike" cap="none" dirty="0" err="1">
                <a:solidFill>
                  <a:srgbClr val="002060"/>
                </a:solidFill>
                <a:latin typeface="+mj-lt"/>
                <a:ea typeface="Calibri"/>
                <a:cs typeface="Arial" panose="020B0604020202020204" pitchFamily="34" charset="0"/>
                <a:sym typeface="Calibri"/>
              </a:rPr>
              <a:t>Hoạt</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động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trải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hướng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được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tổ</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chức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theo</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nhóm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khối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hoặc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a:t>
            </a:r>
            <a:endParaRPr sz="2400" b="0" i="0" u="none" strike="noStrike" cap="none" dirty="0">
              <a:solidFill>
                <a:srgbClr val="002060"/>
              </a:solidFill>
              <a:latin typeface="+mj-lt"/>
              <a:ea typeface="Calibri"/>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113ac30190f_0_748"/>
          <p:cNvSpPr txBox="1">
            <a:spLocks noGrp="1"/>
          </p:cNvSpPr>
          <p:nvPr>
            <p:ph type="title"/>
          </p:nvPr>
        </p:nvSpPr>
        <p:spPr>
          <a:xfrm>
            <a:off x="432292" y="1124557"/>
            <a:ext cx="10311900" cy="70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3199"/>
              <a:buFont typeface="Arial"/>
              <a:buNone/>
            </a:pPr>
            <a:r>
              <a:rPr lang="en-US" sz="3199" b="1" dirty="0" err="1">
                <a:solidFill>
                  <a:srgbClr val="FF0000"/>
                </a:solidFill>
                <a:latin typeface="Arial"/>
                <a:ea typeface="Arial"/>
                <a:cs typeface="Arial"/>
                <a:sym typeface="Arial"/>
              </a:rPr>
              <a:t>Điểm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chú</a:t>
            </a:r>
            <a:r>
              <a:rPr lang="en-US" sz="3199" b="1" dirty="0">
                <a:solidFill>
                  <a:srgbClr val="FF0000"/>
                </a:solidFill>
                <a:latin typeface="Arial"/>
                <a:ea typeface="Arial"/>
                <a:cs typeface="Arial"/>
                <a:sym typeface="Arial"/>
              </a:rPr>
              <a:t> ý </a:t>
            </a:r>
            <a:r>
              <a:rPr lang="en-US" sz="3199" b="1" dirty="0" err="1">
                <a:solidFill>
                  <a:srgbClr val="FF0000"/>
                </a:solidFill>
                <a:latin typeface="Arial"/>
                <a:ea typeface="Arial"/>
                <a:cs typeface="Arial"/>
                <a:sym typeface="Arial"/>
              </a:rPr>
              <a:t>trong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tổ</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chức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Hoạt</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động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trải</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hướng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nghiệp</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cho</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học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sinh</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lớp</a:t>
            </a:r>
            <a:r>
              <a:rPr lang="en-US" sz="3199" b="1" dirty="0">
                <a:solidFill>
                  <a:srgbClr val="FF0000"/>
                </a:solidFill>
                <a:latin typeface="Arial"/>
                <a:ea typeface="Arial"/>
                <a:cs typeface="Arial"/>
                <a:sym typeface="Arial"/>
              </a:rPr>
              <a:t> 11</a:t>
            </a:r>
            <a:br>
              <a:rPr lang="en-US" sz="3199" b="1" dirty="0">
                <a:solidFill>
                  <a:srgbClr val="FF0000"/>
                </a:solidFill>
                <a:latin typeface="Arial"/>
                <a:ea typeface="Arial"/>
                <a:cs typeface="Arial"/>
                <a:sym typeface="Arial"/>
              </a:rPr>
            </a:br>
            <a:endParaRPr sz="3199" b="1" dirty="0">
              <a:solidFill>
                <a:srgbClr val="FF0000"/>
              </a:solidFill>
            </a:endParaRPr>
          </a:p>
        </p:txBody>
      </p:sp>
      <p:sp>
        <p:nvSpPr>
          <p:cNvPr id="792" name="Google Shape;792;g113ac30190f_0_748"/>
          <p:cNvSpPr/>
          <p:nvPr/>
        </p:nvSpPr>
        <p:spPr>
          <a:xfrm>
            <a:off x="409931" y="1757890"/>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600">
                <a:solidFill>
                  <a:schemeClr val="lt1"/>
                </a:solidFill>
                <a:latin typeface="Arial"/>
                <a:ea typeface="Arial"/>
                <a:cs typeface="Arial"/>
                <a:sym typeface="Arial"/>
              </a:rPr>
              <a:t>1. Tạo được bầu không khí vui vẻ, cởi mở và khích lệ học sinh.</a:t>
            </a:r>
            <a:endParaRPr sz="1600">
              <a:solidFill>
                <a:schemeClr val="lt1"/>
              </a:solidFill>
              <a:latin typeface="Arial"/>
              <a:ea typeface="Arial"/>
              <a:cs typeface="Arial"/>
              <a:sym typeface="Arial"/>
            </a:endParaRPr>
          </a:p>
        </p:txBody>
      </p:sp>
      <p:sp>
        <p:nvSpPr>
          <p:cNvPr id="793" name="Google Shape;793;g113ac30190f_0_748"/>
          <p:cNvSpPr/>
          <p:nvPr/>
        </p:nvSpPr>
        <p:spPr>
          <a:xfrm>
            <a:off x="2758893" y="1757890"/>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4" name="Google Shape;794;g113ac30190f_0_748"/>
          <p:cNvSpPr/>
          <p:nvPr/>
        </p:nvSpPr>
        <p:spPr>
          <a:xfrm>
            <a:off x="5107855" y="1757890"/>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2. Giọng nói truyền được cảm hứng và năng lượng cho học sinh, tăng cường tương tác ngôn ngữ hình thể.</a:t>
            </a:r>
            <a:endParaRPr sz="1400">
              <a:solidFill>
                <a:schemeClr val="dk1"/>
              </a:solidFill>
              <a:latin typeface="Arial"/>
              <a:ea typeface="Arial"/>
              <a:cs typeface="Arial"/>
              <a:sym typeface="Arial"/>
            </a:endParaRPr>
          </a:p>
        </p:txBody>
      </p:sp>
      <p:sp>
        <p:nvSpPr>
          <p:cNvPr id="795" name="Google Shape;795;g113ac30190f_0_748"/>
          <p:cNvSpPr/>
          <p:nvPr/>
        </p:nvSpPr>
        <p:spPr>
          <a:xfrm>
            <a:off x="7456817" y="1757890"/>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6" name="Google Shape;796;g113ac30190f_0_748"/>
          <p:cNvSpPr/>
          <p:nvPr/>
        </p:nvSpPr>
        <p:spPr>
          <a:xfrm>
            <a:off x="9805779" y="1757890"/>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3. Nói vừa đủ, các lệnh, các nhiệm vụ đưa ra cần ngắn gọn, rõ ràng. </a:t>
            </a:r>
            <a:endParaRPr sz="1400">
              <a:solidFill>
                <a:schemeClr val="dk1"/>
              </a:solidFill>
              <a:latin typeface="Arial"/>
              <a:ea typeface="Arial"/>
              <a:cs typeface="Arial"/>
              <a:sym typeface="Arial"/>
            </a:endParaRPr>
          </a:p>
        </p:txBody>
      </p:sp>
      <p:sp>
        <p:nvSpPr>
          <p:cNvPr id="797" name="Google Shape;797;g113ac30190f_0_748"/>
          <p:cNvSpPr/>
          <p:nvPr/>
        </p:nvSpPr>
        <p:spPr>
          <a:xfrm>
            <a:off x="409931" y="3231329"/>
            <a:ext cx="2135400" cy="1281300"/>
          </a:xfrm>
          <a:prstGeom prst="rightArrow">
            <a:avLst>
              <a:gd name="adj1" fmla="val 50000"/>
              <a:gd name="adj2" fmla="val 50000"/>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8" name="Google Shape;798;g113ac30190f_0_748"/>
          <p:cNvSpPr/>
          <p:nvPr/>
        </p:nvSpPr>
        <p:spPr>
          <a:xfrm>
            <a:off x="2758893" y="3231329"/>
            <a:ext cx="2135400" cy="1281300"/>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4. Quan sát học sinh trong chỉnh thể; quan sát tất cả mọi hành vi của học sinh và điều chỉnh ngay; không chỉ nghe và chỉnh sửa mỗi lời nói trong câu trả lời.</a:t>
            </a:r>
            <a:endParaRPr sz="1400">
              <a:solidFill>
                <a:schemeClr val="lt1"/>
              </a:solidFill>
              <a:latin typeface="Arial"/>
              <a:ea typeface="Arial"/>
              <a:cs typeface="Arial"/>
              <a:sym typeface="Arial"/>
            </a:endParaRPr>
          </a:p>
        </p:txBody>
      </p:sp>
      <p:sp>
        <p:nvSpPr>
          <p:cNvPr id="799" name="Google Shape;799;g113ac30190f_0_748"/>
          <p:cNvSpPr/>
          <p:nvPr/>
        </p:nvSpPr>
        <p:spPr>
          <a:xfrm>
            <a:off x="5107855" y="3231329"/>
            <a:ext cx="2135400" cy="1281300"/>
          </a:xfrm>
          <a:prstGeom prst="rightArrow">
            <a:avLst>
              <a:gd name="adj1" fmla="val 50000"/>
              <a:gd name="adj2" fmla="val 50000"/>
            </a:avLst>
          </a:prstGeom>
          <a:no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0" name="Google Shape;800;g113ac30190f_0_748"/>
          <p:cNvSpPr/>
          <p:nvPr/>
        </p:nvSpPr>
        <p:spPr>
          <a:xfrm>
            <a:off x="7456817" y="3231329"/>
            <a:ext cx="2135400" cy="12813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5. Thẩm thấu ý nghĩa của từng hoạt động khi tổ chức cho học sinh để làm cho tới cảm xúc cần đạt của hoạt động đó.</a:t>
            </a:r>
            <a:endParaRPr sz="1400">
              <a:solidFill>
                <a:schemeClr val="lt1"/>
              </a:solidFill>
              <a:latin typeface="Arial"/>
              <a:ea typeface="Arial"/>
              <a:cs typeface="Arial"/>
              <a:sym typeface="Arial"/>
            </a:endParaRPr>
          </a:p>
        </p:txBody>
      </p:sp>
      <p:sp>
        <p:nvSpPr>
          <p:cNvPr id="801" name="Google Shape;801;g113ac30190f_0_748"/>
          <p:cNvSpPr/>
          <p:nvPr/>
        </p:nvSpPr>
        <p:spPr>
          <a:xfrm>
            <a:off x="9805779" y="3231329"/>
            <a:ext cx="2135400" cy="1281300"/>
          </a:xfrm>
          <a:prstGeom prst="rightArrow">
            <a:avLst>
              <a:gd name="adj1" fmla="val 50000"/>
              <a:gd name="adj2" fmla="val 50000"/>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2" name="Google Shape;802;g113ac30190f_0_748"/>
          <p:cNvSpPr/>
          <p:nvPr/>
        </p:nvSpPr>
        <p:spPr>
          <a:xfrm>
            <a:off x="409931" y="4704768"/>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6. Luôn chú ý đến số lượng học sinh được tham gia một hoạt động, số lần mỗi học sinh được lặp lại hành vi.</a:t>
            </a:r>
            <a:endParaRPr sz="1400">
              <a:solidFill>
                <a:schemeClr val="lt1"/>
              </a:solidFill>
              <a:latin typeface="Arial"/>
              <a:ea typeface="Arial"/>
              <a:cs typeface="Arial"/>
              <a:sym typeface="Arial"/>
            </a:endParaRPr>
          </a:p>
        </p:txBody>
      </p:sp>
      <p:sp>
        <p:nvSpPr>
          <p:cNvPr id="803" name="Google Shape;803;g113ac30190f_0_748"/>
          <p:cNvSpPr/>
          <p:nvPr/>
        </p:nvSpPr>
        <p:spPr>
          <a:xfrm>
            <a:off x="2758893" y="4704768"/>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4" name="Google Shape;804;g113ac30190f_0_748"/>
          <p:cNvSpPr/>
          <p:nvPr/>
        </p:nvSpPr>
        <p:spPr>
          <a:xfrm>
            <a:off x="5107855" y="4704768"/>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7. Trọng số thời gian dành cho hoạt động hình thành kĩ năng được ưu tiên tối đa.</a:t>
            </a:r>
            <a:endParaRPr sz="1400">
              <a:solidFill>
                <a:schemeClr val="dk1"/>
              </a:solidFill>
              <a:latin typeface="Arial"/>
              <a:ea typeface="Arial"/>
              <a:cs typeface="Arial"/>
              <a:sym typeface="Arial"/>
            </a:endParaRPr>
          </a:p>
        </p:txBody>
      </p:sp>
      <p:sp>
        <p:nvSpPr>
          <p:cNvPr id="805" name="Google Shape;805;g113ac30190f_0_748"/>
          <p:cNvSpPr/>
          <p:nvPr/>
        </p:nvSpPr>
        <p:spPr>
          <a:xfrm>
            <a:off x="7456817" y="4704768"/>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6" name="Google Shape;806;g113ac30190f_0_748"/>
          <p:cNvSpPr/>
          <p:nvPr/>
        </p:nvSpPr>
        <p:spPr>
          <a:xfrm>
            <a:off x="9805779" y="4704768"/>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13ac30190f_0_454"/>
          <p:cNvSpPr txBox="1">
            <a:spLocks noGrp="1"/>
          </p:cNvSpPr>
          <p:nvPr>
            <p:ph type="title"/>
          </p:nvPr>
        </p:nvSpPr>
        <p:spPr>
          <a:xfrm>
            <a:off x="2156798" y="825774"/>
            <a:ext cx="8766300" cy="749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000" b="1" dirty="0">
                <a:latin typeface="Arial"/>
                <a:ea typeface="Arial"/>
                <a:cs typeface="Arial"/>
                <a:sym typeface="Arial"/>
              </a:rPr>
              <a:t>NGUYÊN LÍ TỔ CHỨC HOẠT ĐỘNG TRẢI NGHIỆM, HƯỚNG NGHIỆP</a:t>
            </a:r>
            <a:endParaRPr sz="2000" b="1" dirty="0">
              <a:latin typeface="Arial"/>
              <a:ea typeface="Arial"/>
              <a:cs typeface="Arial"/>
              <a:sym typeface="Arial"/>
            </a:endParaRPr>
          </a:p>
        </p:txBody>
      </p:sp>
      <p:grpSp>
        <p:nvGrpSpPr>
          <p:cNvPr id="559" name="Google Shape;559;g113ac30190f_0_454"/>
          <p:cNvGrpSpPr/>
          <p:nvPr/>
        </p:nvGrpSpPr>
        <p:grpSpPr>
          <a:xfrm>
            <a:off x="861178" y="1757606"/>
            <a:ext cx="7741061" cy="4557346"/>
            <a:chOff x="2292794" y="36267"/>
            <a:chExt cx="7741061" cy="4557346"/>
          </a:xfrm>
        </p:grpSpPr>
        <p:sp>
          <p:nvSpPr>
            <p:cNvPr id="560" name="Google Shape;560;g113ac30190f_0_454"/>
            <p:cNvSpPr/>
            <p:nvPr/>
          </p:nvSpPr>
          <p:spPr>
            <a:xfrm rot="5400000">
              <a:off x="3337757" y="1310779"/>
              <a:ext cx="1128600" cy="1284900"/>
            </a:xfrm>
            <a:prstGeom prst="bentUpArrow">
              <a:avLst>
                <a:gd name="adj1" fmla="val 32840"/>
                <a:gd name="adj2" fmla="val 25000"/>
                <a:gd name="adj3" fmla="val 35780"/>
              </a:avLst>
            </a:prstGeom>
            <a:solidFill>
              <a:srgbClr val="C3D4E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113ac30190f_0_454"/>
            <p:cNvSpPr/>
            <p:nvPr/>
          </p:nvSpPr>
          <p:spPr>
            <a:xfrm>
              <a:off x="2292794" y="36267"/>
              <a:ext cx="2470800" cy="13200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113ac30190f_0_454"/>
            <p:cNvSpPr txBox="1"/>
            <p:nvPr/>
          </p:nvSpPr>
          <p:spPr>
            <a:xfrm>
              <a:off x="2293232" y="100713"/>
              <a:ext cx="2467164" cy="1191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thực hiện các nhiệm vụ trải nghiệm (được giáo viên, phụ huynh hướng dẫn và kinh nghiệm đã có của bản thân).</a:t>
              </a:r>
              <a:endParaRPr sz="1300" b="0" i="0" u="none" strike="noStrike" cap="none">
                <a:solidFill>
                  <a:schemeClr val="lt1"/>
                </a:solidFill>
                <a:latin typeface="Arial"/>
                <a:ea typeface="Arial"/>
                <a:cs typeface="Arial"/>
                <a:sym typeface="Arial"/>
              </a:endParaRPr>
            </a:p>
          </p:txBody>
        </p:sp>
        <p:sp>
          <p:nvSpPr>
            <p:cNvPr id="563" name="Google Shape;563;g113ac30190f_0_454"/>
            <p:cNvSpPr/>
            <p:nvPr/>
          </p:nvSpPr>
          <p:spPr>
            <a:xfrm>
              <a:off x="5118286" y="147111"/>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13ac30190f_0_454"/>
            <p:cNvSpPr/>
            <p:nvPr/>
          </p:nvSpPr>
          <p:spPr>
            <a:xfrm rot="5400000">
              <a:off x="6626248" y="3204731"/>
              <a:ext cx="1128600" cy="1284900"/>
            </a:xfrm>
            <a:prstGeom prst="bentUpArrow">
              <a:avLst>
                <a:gd name="adj1" fmla="val 32840"/>
                <a:gd name="adj2" fmla="val 25000"/>
                <a:gd name="adj3" fmla="val 35780"/>
              </a:avLst>
            </a:prstGeom>
            <a:solidFill>
              <a:srgbClr val="FBEAE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13ac30190f_0_454"/>
            <p:cNvSpPr/>
            <p:nvPr/>
          </p:nvSpPr>
          <p:spPr>
            <a:xfrm>
              <a:off x="4620906" y="1499448"/>
              <a:ext cx="2729700" cy="1791000"/>
            </a:xfrm>
            <a:prstGeom prst="roundRect">
              <a:avLst>
                <a:gd name="adj" fmla="val 16670"/>
              </a:avLst>
            </a:prstGeom>
            <a:solidFill>
              <a:srgbClr val="2E75B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13ac30190f_0_454"/>
            <p:cNvSpPr txBox="1"/>
            <p:nvPr/>
          </p:nvSpPr>
          <p:spPr>
            <a:xfrm>
              <a:off x="4708350" y="1586892"/>
              <a:ext cx="2554800" cy="16161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Giáo viên tổ chức các hoạt động để học sinh trải nghiệm dựa trên mức độ học sinh đã được chuẩn bị, mức độ kinh nghiệm học sinh để đạt được các yêu cầu cần đạt - các biểu hiện hành vi,…</a:t>
              </a:r>
              <a:endParaRPr sz="1300" b="0" i="0" u="none" strike="noStrike" cap="none">
                <a:solidFill>
                  <a:schemeClr val="lt1"/>
                </a:solidFill>
                <a:latin typeface="Arial"/>
                <a:ea typeface="Arial"/>
                <a:cs typeface="Arial"/>
                <a:sym typeface="Arial"/>
              </a:endParaRPr>
            </a:p>
          </p:txBody>
        </p:sp>
        <p:sp>
          <p:nvSpPr>
            <p:cNvPr id="567" name="Google Shape;567;g113ac30190f_0_454"/>
            <p:cNvSpPr/>
            <p:nvPr/>
          </p:nvSpPr>
          <p:spPr>
            <a:xfrm>
              <a:off x="6960005" y="1871507"/>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113ac30190f_0_454"/>
            <p:cNvSpPr/>
            <p:nvPr/>
          </p:nvSpPr>
          <p:spPr>
            <a:xfrm>
              <a:off x="7815355" y="3263713"/>
              <a:ext cx="2218500" cy="1329900"/>
            </a:xfrm>
            <a:prstGeom prst="roundRect">
              <a:avLst>
                <a:gd name="adj" fmla="val 16670"/>
              </a:avLst>
            </a:prstGeom>
            <a:solidFill>
              <a:srgbClr val="833C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113ac30190f_0_454"/>
            <p:cNvSpPr txBox="1"/>
            <p:nvPr/>
          </p:nvSpPr>
          <p:spPr>
            <a:xfrm>
              <a:off x="7880283" y="3328641"/>
              <a:ext cx="2088600" cy="1200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tiếp tục rèn luyện, ứng dụng vào cuộc sống. Giáo viên tiếp tục hỗ trợ học sinh rèn luyện.</a:t>
              </a:r>
              <a:endParaRPr sz="1300" b="0" i="0" u="none" strike="noStrike" cap="none">
                <a:solidFill>
                  <a:schemeClr val="lt1"/>
                </a:solidFill>
                <a:latin typeface="Arial"/>
                <a:ea typeface="Arial"/>
                <a:cs typeface="Arial"/>
                <a:sym typeface="Arial"/>
              </a:endParaRPr>
            </a:p>
          </p:txBody>
        </p:sp>
      </p:grpSp>
      <p:sp>
        <p:nvSpPr>
          <p:cNvPr id="570" name="Google Shape;570;g113ac30190f_0_454"/>
          <p:cNvSpPr txBox="1"/>
          <p:nvPr/>
        </p:nvSpPr>
        <p:spPr>
          <a:xfrm>
            <a:off x="3392788" y="1983072"/>
            <a:ext cx="685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FF0000"/>
                </a:solidFill>
                <a:latin typeface="Bodoni"/>
                <a:ea typeface="Bodoni"/>
                <a:cs typeface="Bodoni"/>
                <a:sym typeface="Bodoni"/>
              </a:rPr>
              <a:t>HS</a:t>
            </a:r>
            <a:endParaRPr sz="1400" b="0" i="0" u="none" strike="noStrike" cap="none">
              <a:solidFill>
                <a:srgbClr val="000000"/>
              </a:solidFill>
              <a:latin typeface="Arial"/>
              <a:ea typeface="Arial"/>
              <a:cs typeface="Arial"/>
              <a:sym typeface="Arial"/>
            </a:endParaRPr>
          </a:p>
        </p:txBody>
      </p:sp>
      <p:sp>
        <p:nvSpPr>
          <p:cNvPr id="571" name="Google Shape;571;g113ac30190f_0_454"/>
          <p:cNvSpPr txBox="1"/>
          <p:nvPr/>
        </p:nvSpPr>
        <p:spPr>
          <a:xfrm>
            <a:off x="6003833" y="3593373"/>
            <a:ext cx="9906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7030A0"/>
                </a:solidFill>
                <a:latin typeface="Bodoni"/>
                <a:ea typeface="Bodoni"/>
                <a:cs typeface="Bodoni"/>
                <a:sym typeface="Bodoni"/>
              </a:rPr>
              <a:t>GV</a:t>
            </a:r>
            <a:endParaRPr sz="1400" b="0" i="0" u="none" strike="noStrike" cap="none">
              <a:solidFill>
                <a:srgbClr val="000000"/>
              </a:solidFill>
              <a:latin typeface="Arial"/>
              <a:ea typeface="Arial"/>
              <a:cs typeface="Arial"/>
              <a:sym typeface="Arial"/>
            </a:endParaRPr>
          </a:p>
        </p:txBody>
      </p:sp>
      <p:sp>
        <p:nvSpPr>
          <p:cNvPr id="572" name="Google Shape;572;g113ac30190f_0_454"/>
          <p:cNvSpPr txBox="1"/>
          <p:nvPr/>
        </p:nvSpPr>
        <p:spPr>
          <a:xfrm>
            <a:off x="8686800" y="5011748"/>
            <a:ext cx="1066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00B050"/>
                </a:solidFill>
                <a:latin typeface="Bodoni"/>
                <a:ea typeface="Bodoni"/>
                <a:cs typeface="Bodoni"/>
                <a:sym typeface="Bodoni"/>
              </a:rPr>
              <a:t>XH</a:t>
            </a: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4FBB99F7-0394-E495-6201-79C029FD0010}"/>
              </a:ext>
            </a:extLst>
          </p:cNvPr>
          <p:cNvPicPr>
            <a:picLocks noChangeAspect="1"/>
          </p:cNvPicPr>
          <p:nvPr/>
        </p:nvPicPr>
        <p:blipFill>
          <a:blip r:embed="rId3"/>
          <a:stretch>
            <a:fillRect/>
          </a:stretch>
        </p:blipFill>
        <p:spPr>
          <a:xfrm>
            <a:off x="4139398" y="1612994"/>
            <a:ext cx="2272999" cy="1550790"/>
          </a:xfrm>
          <a:prstGeom prst="rect">
            <a:avLst/>
          </a:prstGeom>
        </p:spPr>
      </p:pic>
      <p:pic>
        <p:nvPicPr>
          <p:cNvPr id="10" name="Picture 9">
            <a:extLst>
              <a:ext uri="{FF2B5EF4-FFF2-40B4-BE49-F238E27FC236}">
                <a16:creationId xmlns:a16="http://schemas.microsoft.com/office/drawing/2014/main" id="{D1A5B28F-5DEC-45CA-336D-71A237F3255B}"/>
              </a:ext>
            </a:extLst>
          </p:cNvPr>
          <p:cNvPicPr>
            <a:picLocks noChangeAspect="1"/>
          </p:cNvPicPr>
          <p:nvPr/>
        </p:nvPicPr>
        <p:blipFill>
          <a:blip r:embed="rId4"/>
          <a:stretch>
            <a:fillRect/>
          </a:stretch>
        </p:blipFill>
        <p:spPr>
          <a:xfrm>
            <a:off x="9294829" y="4903570"/>
            <a:ext cx="2220567" cy="1329900"/>
          </a:xfrm>
          <a:prstGeom prst="rect">
            <a:avLst/>
          </a:prstGeom>
        </p:spPr>
      </p:pic>
      <p:pic>
        <p:nvPicPr>
          <p:cNvPr id="12" name="Picture 11">
            <a:extLst>
              <a:ext uri="{FF2B5EF4-FFF2-40B4-BE49-F238E27FC236}">
                <a16:creationId xmlns:a16="http://schemas.microsoft.com/office/drawing/2014/main" id="{512FA3C8-5BA7-FD08-434B-616B097F803C}"/>
              </a:ext>
            </a:extLst>
          </p:cNvPr>
          <p:cNvPicPr>
            <a:picLocks noChangeAspect="1"/>
          </p:cNvPicPr>
          <p:nvPr/>
        </p:nvPicPr>
        <p:blipFill>
          <a:blip r:embed="rId5"/>
          <a:stretch>
            <a:fillRect/>
          </a:stretch>
        </p:blipFill>
        <p:spPr>
          <a:xfrm>
            <a:off x="6784832" y="2776585"/>
            <a:ext cx="2596714" cy="1988584"/>
          </a:xfrm>
          <a:prstGeom prst="rect">
            <a:avLst/>
          </a:prstGeom>
        </p:spPr>
      </p:pic>
    </p:spTree>
    <p:extLst>
      <p:ext uri="{BB962C8B-B14F-4D97-AF65-F5344CB8AC3E}">
        <p14:creationId xmlns:p14="http://schemas.microsoft.com/office/powerpoint/2010/main" val="1591046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838200" y="1280160"/>
            <a:ext cx="10134600" cy="10886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KHAI THÁC TÀI LIỆU CHO </a:t>
            </a:r>
            <a:br>
              <a:rPr lang="en-US" sz="2666" b="1">
                <a:solidFill>
                  <a:srgbClr val="FF0000"/>
                </a:solidFill>
                <a:latin typeface="Times New Roman"/>
                <a:ea typeface="Times New Roman"/>
                <a:cs typeface="Times New Roman"/>
                <a:sym typeface="Times New Roman"/>
              </a:rPr>
            </a:br>
            <a:r>
              <a:rPr lang="en-US" sz="2666" b="1">
                <a:solidFill>
                  <a:srgbClr val="FF0000"/>
                </a:solidFill>
                <a:latin typeface="Times New Roman"/>
                <a:ea typeface="Times New Roman"/>
                <a:cs typeface="Times New Roman"/>
                <a:sym typeface="Times New Roman"/>
              </a:rPr>
              <a:t>HOẠT ĐỘNG TRẢI NGHIỆM, HƯỚNG NGHIỆP</a:t>
            </a:r>
            <a:endParaRPr sz="2666">
              <a:solidFill>
                <a:srgbClr val="FF0000"/>
              </a:solidFill>
              <a:latin typeface="Times New Roman"/>
              <a:ea typeface="Times New Roman"/>
              <a:cs typeface="Times New Roman"/>
              <a:sym typeface="Times New Roman"/>
            </a:endParaRPr>
          </a:p>
        </p:txBody>
      </p:sp>
      <p:sp>
        <p:nvSpPr>
          <p:cNvPr id="570" name="Google Shape;570;p25"/>
          <p:cNvSpPr txBox="1">
            <a:spLocks noGrp="1"/>
          </p:cNvSpPr>
          <p:nvPr>
            <p:ph type="body" idx="1"/>
          </p:nvPr>
        </p:nvSpPr>
        <p:spPr>
          <a:xfrm>
            <a:off x="2371489" y="2560634"/>
            <a:ext cx="5050181" cy="205355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sz="2400" u="sng">
                <a:solidFill>
                  <a:srgbClr val="525252"/>
                </a:solidFill>
                <a:hlinkClick r:id="rId3">
                  <a:extLst>
                    <a:ext uri="{A12FA001-AC4F-418D-AE19-62706E023703}">
                      <ahyp:hlinkClr xmlns:ahyp="http://schemas.microsoft.com/office/drawing/2018/hyperlinkcolor" val="tx"/>
                    </a:ext>
                  </a:extLst>
                </a:hlinkClick>
              </a:rPr>
              <a:t>http://www.nxbgd.vn/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4">
                  <a:extLst>
                    <a:ext uri="{A12FA001-AC4F-418D-AE19-62706E023703}">
                      <ahyp:hlinkClr xmlns:ahyp="http://schemas.microsoft.com/office/drawing/2018/hyperlinkcolor" val="tx"/>
                    </a:ext>
                  </a:extLst>
                </a:hlinkClick>
              </a:rPr>
              <a:t>http://www.hanhtrangso.nxbgd.vn/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5">
                  <a:extLst>
                    <a:ext uri="{A12FA001-AC4F-418D-AE19-62706E023703}">
                      <ahyp:hlinkClr xmlns:ahyp="http://schemas.microsoft.com/office/drawing/2018/hyperlinkcolor" val="tx"/>
                    </a:ext>
                  </a:extLst>
                </a:hlinkClick>
              </a:rPr>
              <a:t>http://sachthietbigiaoduc.vn/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6">
                  <a:extLst>
                    <a:ext uri="{A12FA001-AC4F-418D-AE19-62706E023703}">
                      <ahyp:hlinkClr xmlns:ahyp="http://schemas.microsoft.com/office/drawing/2018/hyperlinkcolor" val="tx"/>
                    </a:ext>
                  </a:extLst>
                </a:hlinkClick>
              </a:rPr>
              <a:t>http://taphuan.nxbgd.vn/</a:t>
            </a:r>
            <a:endParaRPr sz="2400" b="1"/>
          </a:p>
          <a:p>
            <a:pPr marL="228600" lvl="0" indent="-76200" algn="l" rtl="0">
              <a:lnSpc>
                <a:spcPct val="100000"/>
              </a:lnSpc>
              <a:spcBef>
                <a:spcPts val="1000"/>
              </a:spcBef>
              <a:spcAft>
                <a:spcPts val="0"/>
              </a:spcAft>
              <a:buClr>
                <a:schemeClr val="dk1"/>
              </a:buClr>
              <a:buSzPts val="2400"/>
              <a:buNone/>
            </a:pPr>
            <a:endParaRPr sz="240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4"/>
          <p:cNvSpPr txBox="1">
            <a:spLocks noGrp="1"/>
          </p:cNvSpPr>
          <p:nvPr>
            <p:ph type="title"/>
          </p:nvPr>
        </p:nvSpPr>
        <p:spPr>
          <a:xfrm>
            <a:off x="838200" y="64701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KHAI THÁC TÀI LIỆU CHO </a:t>
            </a:r>
            <a:br>
              <a:rPr lang="en-US" sz="2666" b="1">
                <a:solidFill>
                  <a:srgbClr val="FF0000"/>
                </a:solidFill>
                <a:latin typeface="Times New Roman"/>
                <a:ea typeface="Times New Roman"/>
                <a:cs typeface="Times New Roman"/>
                <a:sym typeface="Times New Roman"/>
              </a:rPr>
            </a:br>
            <a:r>
              <a:rPr lang="en-US" sz="2666" b="1">
                <a:solidFill>
                  <a:srgbClr val="FF0000"/>
                </a:solidFill>
                <a:latin typeface="Times New Roman"/>
                <a:ea typeface="Times New Roman"/>
                <a:cs typeface="Times New Roman"/>
                <a:sym typeface="Times New Roman"/>
              </a:rPr>
              <a:t>HOẠT ĐỘNG TRẢI NGHIỆM, HƯỚNG NGHIỆP</a:t>
            </a:r>
            <a:endParaRPr sz="2666">
              <a:solidFill>
                <a:srgbClr val="FF0000"/>
              </a:solidFill>
              <a:latin typeface="Times New Roman"/>
              <a:ea typeface="Times New Roman"/>
              <a:cs typeface="Times New Roman"/>
              <a:sym typeface="Times New Roman"/>
            </a:endParaRPr>
          </a:p>
        </p:txBody>
      </p:sp>
      <p:sp>
        <p:nvSpPr>
          <p:cNvPr id="812" name="Google Shape;812;p14"/>
          <p:cNvSpPr txBox="1">
            <a:spLocks noGrp="1"/>
          </p:cNvSpPr>
          <p:nvPr>
            <p:ph type="body" idx="1"/>
          </p:nvPr>
        </p:nvSpPr>
        <p:spPr>
          <a:xfrm>
            <a:off x="1131163" y="2744781"/>
            <a:ext cx="5050181" cy="331787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sz="2400" u="sng">
                <a:solidFill>
                  <a:srgbClr val="525252"/>
                </a:solidFill>
                <a:hlinkClick r:id="rId3">
                  <a:extLst>
                    <a:ext uri="{A12FA001-AC4F-418D-AE19-62706E023703}">
                      <ahyp:hlinkClr xmlns:ahyp="http://schemas.microsoft.com/office/drawing/2018/hyperlinkcolor" val="tx"/>
                    </a:ext>
                  </a:extLst>
                </a:hlinkClick>
              </a:rPr>
              <a:t>http://www.nxbgd.vn/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4">
                  <a:extLst>
                    <a:ext uri="{A12FA001-AC4F-418D-AE19-62706E023703}">
                      <ahyp:hlinkClr xmlns:ahyp="http://schemas.microsoft.com/office/drawing/2018/hyperlinkcolor" val="tx"/>
                    </a:ext>
                  </a:extLst>
                </a:hlinkClick>
              </a:rPr>
              <a:t>http://www.hanhtrangso.nxbgd.vn/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5">
                  <a:extLst>
                    <a:ext uri="{A12FA001-AC4F-418D-AE19-62706E023703}">
                      <ahyp:hlinkClr xmlns:ahyp="http://schemas.microsoft.com/office/drawing/2018/hyperlinkcolor" val="tx"/>
                    </a:ext>
                  </a:extLst>
                </a:hlinkClick>
              </a:rPr>
              <a:t>http://sachthietbigiaoduc.vn/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6">
                  <a:extLst>
                    <a:ext uri="{A12FA001-AC4F-418D-AE19-62706E023703}">
                      <ahyp:hlinkClr xmlns:ahyp="http://schemas.microsoft.com/office/drawing/2018/hyperlinkcolor" val="tx"/>
                    </a:ext>
                  </a:extLst>
                </a:hlinkClick>
              </a:rPr>
              <a:t>http://taphuan.nxbgd.vn/</a:t>
            </a:r>
            <a:endParaRPr sz="2400">
              <a:solidFill>
                <a:srgbClr val="525252"/>
              </a:solidFill>
            </a:endParaRPr>
          </a:p>
          <a:p>
            <a:pPr marL="228600" lvl="0" indent="-228600" algn="l" rtl="0">
              <a:lnSpc>
                <a:spcPct val="100000"/>
              </a:lnSpc>
              <a:spcBef>
                <a:spcPts val="1000"/>
              </a:spcBef>
              <a:spcAft>
                <a:spcPts val="0"/>
              </a:spcAft>
              <a:buClr>
                <a:schemeClr val="dk1"/>
              </a:buClr>
              <a:buSzPts val="2400"/>
              <a:buChar char="•"/>
            </a:pPr>
            <a:r>
              <a:rPr lang="en-US" sz="2400" u="sng">
                <a:solidFill>
                  <a:schemeClr val="dk1"/>
                </a:solidFill>
                <a:hlinkClick r:id="rId7">
                  <a:extLst>
                    <a:ext uri="{A12FA001-AC4F-418D-AE19-62706E023703}">
                      <ahyp:hlinkClr xmlns:ahyp="http://schemas.microsoft.com/office/drawing/2018/hyperlinkcolor" val="tx"/>
                    </a:ext>
                  </a:extLst>
                </a:hlinkClick>
              </a:rPr>
              <a:t>http://chantroisangtao.vn/</a:t>
            </a:r>
            <a:endParaRPr sz="2400">
              <a:solidFill>
                <a:schemeClr val="dk1"/>
              </a:solidFill>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b="1"/>
          </a:p>
          <a:p>
            <a:pPr marL="228600" lvl="0" indent="-76200" algn="l" rtl="0">
              <a:lnSpc>
                <a:spcPct val="100000"/>
              </a:lnSpc>
              <a:spcBef>
                <a:spcPts val="1000"/>
              </a:spcBef>
              <a:spcAft>
                <a:spcPts val="0"/>
              </a:spcAft>
              <a:buClr>
                <a:schemeClr val="dk1"/>
              </a:buClr>
              <a:buSzPts val="2400"/>
              <a:buNone/>
            </a:pPr>
            <a:endParaRPr sz="2400">
              <a:solidFill>
                <a:srgbClr val="FF0000"/>
              </a:solidFill>
            </a:endParaRPr>
          </a:p>
        </p:txBody>
      </p:sp>
      <p:sp>
        <p:nvSpPr>
          <p:cNvPr id="813" name="Google Shape;813;p14"/>
          <p:cNvSpPr txBox="1">
            <a:spLocks noGrp="1"/>
          </p:cNvSpPr>
          <p:nvPr>
            <p:ph type="body" idx="2"/>
          </p:nvPr>
        </p:nvSpPr>
        <p:spPr>
          <a:xfrm>
            <a:off x="6181343" y="2507054"/>
            <a:ext cx="5715001" cy="34599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Facebook:</a:t>
            </a:r>
            <a:r>
              <a:rPr lang="en-US" sz="1800" u="sng">
                <a:solidFill>
                  <a:schemeClr val="hlink"/>
                </a:solidFill>
                <a:latin typeface="+mj-lt"/>
                <a:hlinkClick r:id="rId8"/>
              </a:rPr>
              <a:t> </a:t>
            </a:r>
            <a:endParaRPr sz="2000">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1</a:t>
            </a:r>
            <a:r>
              <a:rPr lang="en-US" sz="2000">
                <a:solidFill>
                  <a:srgbClr val="FF0000"/>
                </a:solidFill>
                <a:latin typeface="+mj-lt"/>
              </a:rPr>
              <a:t>.</a:t>
            </a:r>
            <a:endParaRPr sz="2000">
              <a:latin typeface="+mj-lt"/>
            </a:endParaRPr>
          </a:p>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TỔ CHỨC HOẠT ĐỘNG TRẢI NGHIỆM &amp; HƯỚNG NGHIỆP TRONG NHÀ TRƯỜNG</a:t>
            </a:r>
            <a:endParaRPr sz="1800">
              <a:solidFill>
                <a:srgbClr val="FF0000"/>
              </a:solidFill>
              <a:latin typeface="+mj-lt"/>
            </a:endParaRPr>
          </a:p>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https://www.facebook.com/groups/290341101457833/?ref=bookmarks</a:t>
            </a:r>
            <a:endParaRPr sz="1800">
              <a:solidFill>
                <a:srgbClr val="FF0000"/>
              </a:solidFill>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2. </a:t>
            </a:r>
            <a:endParaRPr sz="2000">
              <a:latin typeface="+mj-lt"/>
            </a:endParaRPr>
          </a:p>
          <a:p>
            <a:pPr marL="0" lvl="0" indent="0" algn="l" rtl="0">
              <a:lnSpc>
                <a:spcPct val="100000"/>
              </a:lnSpc>
              <a:spcBef>
                <a:spcPts val="0"/>
              </a:spcBef>
              <a:spcAft>
                <a:spcPts val="0"/>
              </a:spcAft>
              <a:buClr>
                <a:schemeClr val="dk1"/>
              </a:buClr>
              <a:buSzPct val="100000"/>
              <a:buNone/>
            </a:pPr>
            <a:r>
              <a:rPr lang="en-US" sz="1800" u="sng">
                <a:solidFill>
                  <a:schemeClr val="dk1"/>
                </a:solidFill>
                <a:latin typeface="+mj-lt"/>
                <a:hlinkClick r:id="rId9">
                  <a:extLst>
                    <a:ext uri="{A12FA001-AC4F-418D-AE19-62706E023703}">
                      <ahyp:hlinkClr xmlns:ahyp="http://schemas.microsoft.com/office/drawing/2018/hyperlinkcolor" val="tx"/>
                    </a:ext>
                  </a:extLst>
                </a:hlinkClick>
              </a:rPr>
              <a:t>Fanpage: Hoạt động trải nghiệm - hướng nghiệp</a:t>
            </a:r>
            <a:endParaRPr sz="1800">
              <a:solidFill>
                <a:schemeClr val="dk1"/>
              </a:solidFill>
              <a:latin typeface="+mj-lt"/>
            </a:endParaRPr>
          </a:p>
          <a:p>
            <a:pPr marL="0" lvl="0" indent="0" algn="l" rtl="0">
              <a:lnSpc>
                <a:spcPct val="100000"/>
              </a:lnSpc>
              <a:spcBef>
                <a:spcPts val="0"/>
              </a:spcBef>
              <a:spcAft>
                <a:spcPts val="0"/>
              </a:spcAft>
              <a:buClr>
                <a:schemeClr val="dk1"/>
              </a:buClr>
              <a:buSzPct val="100000"/>
              <a:buNone/>
            </a:pPr>
            <a:r>
              <a:rPr lang="en-US" sz="1800" u="sng">
                <a:solidFill>
                  <a:schemeClr val="dk1"/>
                </a:solidFill>
                <a:latin typeface="+mj-lt"/>
                <a:hlinkClick r:id="rId9">
                  <a:extLst>
                    <a:ext uri="{A12FA001-AC4F-418D-AE19-62706E023703}">
                      <ahyp:hlinkClr xmlns:ahyp="http://schemas.microsoft.com/office/drawing/2018/hyperlinkcolor" val="tx"/>
                    </a:ext>
                  </a:extLst>
                </a:hlinkClick>
              </a:rPr>
              <a:t>https://www.facebook.com/TACGIASGK1102/?modal=admin_todo_tour</a:t>
            </a:r>
            <a:endParaRPr sz="1800">
              <a:solidFill>
                <a:schemeClr val="dk1"/>
              </a:solidFill>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3.</a:t>
            </a:r>
            <a:endParaRPr sz="2000">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Kênh Youtube ĐINH THỊ KIM THOA</a:t>
            </a:r>
            <a:endParaRPr sz="1800">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6"/>
          <p:cNvSpPr txBox="1">
            <a:spLocks noGrp="1"/>
          </p:cNvSpPr>
          <p:nvPr>
            <p:ph type="title"/>
          </p:nvPr>
        </p:nvSpPr>
        <p:spPr>
          <a:xfrm>
            <a:off x="1485641" y="832413"/>
            <a:ext cx="7467600" cy="10886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HỖ TRỢ VỀ</a:t>
            </a:r>
            <a:endParaRPr sz="2666">
              <a:solidFill>
                <a:srgbClr val="FF0000"/>
              </a:solidFill>
              <a:latin typeface="Times New Roman"/>
              <a:ea typeface="Times New Roman"/>
              <a:cs typeface="Times New Roman"/>
              <a:sym typeface="Times New Roman"/>
            </a:endParaRPr>
          </a:p>
        </p:txBody>
      </p:sp>
      <p:sp>
        <p:nvSpPr>
          <p:cNvPr id="576" name="Google Shape;576;p26"/>
          <p:cNvSpPr/>
          <p:nvPr/>
        </p:nvSpPr>
        <p:spPr>
          <a:xfrm>
            <a:off x="1890776" y="1849599"/>
            <a:ext cx="7810500" cy="42575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 Giới thiệu sách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Hướng dẫn sử dụng sách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Ma trận kiến thức, kĩ năng</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Phân phối chương trình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Kế hoạch giảng dạy tham khảo</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Tài liệu tập huấn</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Video giới thiệu bộ môn</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Video minh hoạ tiết dạy tham khảo</a:t>
            </a:r>
            <a:endParaRPr sz="20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pSp>
        <p:nvGrpSpPr>
          <p:cNvPr id="581" name="Google Shape;581;p27"/>
          <p:cNvGrpSpPr/>
          <p:nvPr/>
        </p:nvGrpSpPr>
        <p:grpSpPr>
          <a:xfrm>
            <a:off x="4138220" y="1849562"/>
            <a:ext cx="4379497" cy="4358055"/>
            <a:chOff x="1391651" y="58170"/>
            <a:chExt cx="4379497" cy="4358055"/>
          </a:xfrm>
        </p:grpSpPr>
        <p:sp>
          <p:nvSpPr>
            <p:cNvPr id="582" name="Google Shape;582;p27"/>
            <p:cNvSpPr/>
            <p:nvPr/>
          </p:nvSpPr>
          <p:spPr>
            <a:xfrm>
              <a:off x="1779464" y="290851"/>
              <a:ext cx="3758692" cy="3758692"/>
            </a:xfrm>
            <a:prstGeom prst="pie">
              <a:avLst>
                <a:gd name="adj1" fmla="val 16200000"/>
                <a:gd name="adj2" fmla="val 1800000"/>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7"/>
            <p:cNvSpPr txBox="1"/>
            <p:nvPr/>
          </p:nvSpPr>
          <p:spPr>
            <a:xfrm>
              <a:off x="3760385" y="1087336"/>
              <a:ext cx="1342390" cy="111865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Khoa học</a:t>
              </a:r>
              <a:endParaRPr sz="3600">
                <a:solidFill>
                  <a:schemeClr val="lt1"/>
                </a:solidFill>
                <a:latin typeface="Calibri"/>
                <a:ea typeface="Calibri"/>
                <a:cs typeface="Calibri"/>
                <a:sym typeface="Calibri"/>
              </a:endParaRPr>
            </a:p>
          </p:txBody>
        </p:sp>
        <p:sp>
          <p:nvSpPr>
            <p:cNvPr id="584" name="Google Shape;584;p27"/>
            <p:cNvSpPr/>
            <p:nvPr/>
          </p:nvSpPr>
          <p:spPr>
            <a:xfrm>
              <a:off x="1702053" y="425090"/>
              <a:ext cx="3758692" cy="3758692"/>
            </a:xfrm>
            <a:prstGeom prst="pie">
              <a:avLst>
                <a:gd name="adj1" fmla="val 1800000"/>
                <a:gd name="adj2" fmla="val 9000000"/>
              </a:avLst>
            </a:prstGeom>
            <a:gradFill>
              <a:gsLst>
                <a:gs pos="0">
                  <a:srgbClr val="4DE560"/>
                </a:gs>
                <a:gs pos="50000">
                  <a:srgbClr val="16EA3F"/>
                </a:gs>
                <a:gs pos="100000">
                  <a:srgbClr val="08D932"/>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7"/>
            <p:cNvSpPr txBox="1"/>
            <p:nvPr/>
          </p:nvSpPr>
          <p:spPr>
            <a:xfrm>
              <a:off x="2596980" y="2863765"/>
              <a:ext cx="2013585" cy="98441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Hiện đại</a:t>
              </a:r>
              <a:endParaRPr sz="3600">
                <a:solidFill>
                  <a:schemeClr val="lt1"/>
                </a:solidFill>
                <a:latin typeface="Calibri"/>
                <a:ea typeface="Calibri"/>
                <a:cs typeface="Calibri"/>
                <a:sym typeface="Calibri"/>
              </a:endParaRPr>
            </a:p>
          </p:txBody>
        </p:sp>
        <p:sp>
          <p:nvSpPr>
            <p:cNvPr id="586" name="Google Shape;586;p27"/>
            <p:cNvSpPr/>
            <p:nvPr/>
          </p:nvSpPr>
          <p:spPr>
            <a:xfrm>
              <a:off x="1624642" y="290851"/>
              <a:ext cx="3758692" cy="3758692"/>
            </a:xfrm>
            <a:prstGeom prst="pie">
              <a:avLst>
                <a:gd name="adj1" fmla="val 9000000"/>
                <a:gd name="adj2" fmla="val 16200000"/>
              </a:avLst>
            </a:prstGeom>
            <a:gradFill>
              <a:gsLst>
                <a:gs pos="0">
                  <a:srgbClr val="5E80C9"/>
                </a:gs>
                <a:gs pos="50000">
                  <a:srgbClr val="3B6FC9"/>
                </a:gs>
                <a:gs pos="100000">
                  <a:srgbClr val="2E5F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7"/>
            <p:cNvSpPr txBox="1"/>
            <p:nvPr/>
          </p:nvSpPr>
          <p:spPr>
            <a:xfrm>
              <a:off x="2060024" y="1087336"/>
              <a:ext cx="1342390" cy="111865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Chuẩn mực</a:t>
              </a:r>
              <a:endParaRPr sz="3600">
                <a:solidFill>
                  <a:schemeClr val="lt1"/>
                </a:solidFill>
                <a:latin typeface="Calibri"/>
                <a:ea typeface="Calibri"/>
                <a:cs typeface="Calibri"/>
                <a:sym typeface="Calibri"/>
              </a:endParaRPr>
            </a:p>
          </p:txBody>
        </p:sp>
        <p:sp>
          <p:nvSpPr>
            <p:cNvPr id="588" name="Google Shape;588;p27"/>
            <p:cNvSpPr/>
            <p:nvPr/>
          </p:nvSpPr>
          <p:spPr>
            <a:xfrm>
              <a:off x="1547094" y="58170"/>
              <a:ext cx="4224054" cy="4224054"/>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7"/>
            <p:cNvSpPr/>
            <p:nvPr/>
          </p:nvSpPr>
          <p:spPr>
            <a:xfrm>
              <a:off x="1469372" y="192171"/>
              <a:ext cx="4224054" cy="4224054"/>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4DE560"/>
                </a:gs>
                <a:gs pos="50000">
                  <a:srgbClr val="16EA3F"/>
                </a:gs>
                <a:gs pos="100000">
                  <a:srgbClr val="08D932"/>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a:off x="1391651" y="58170"/>
              <a:ext cx="4224054" cy="4224054"/>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gradFill>
              <a:gsLst>
                <a:gs pos="0">
                  <a:srgbClr val="5E80C9"/>
                </a:gs>
                <a:gs pos="50000">
                  <a:srgbClr val="3B6FC9"/>
                </a:gs>
                <a:gs pos="100000">
                  <a:srgbClr val="2E5F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27"/>
          <p:cNvSpPr txBox="1">
            <a:spLocks noGrp="1"/>
          </p:cNvSpPr>
          <p:nvPr>
            <p:ph type="title"/>
          </p:nvPr>
        </p:nvSpPr>
        <p:spPr>
          <a:xfrm>
            <a:off x="763555" y="5610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Bộ sách Chân trời sáng tạo:</a:t>
            </a:r>
            <a:endParaRPr sz="40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8"/>
          <p:cNvPicPr preferRelativeResize="0"/>
          <p:nvPr/>
        </p:nvPicPr>
        <p:blipFill rotWithShape="1">
          <a:blip r:embed="rId3">
            <a:alphaModFix/>
          </a:blip>
          <a:srcRect/>
          <a:stretch/>
        </p:blipFill>
        <p:spPr>
          <a:xfrm>
            <a:off x="0" y="-1"/>
            <a:ext cx="12192000" cy="68544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5"/>
          <p:cNvSpPr txBox="1">
            <a:spLocks noGrp="1"/>
          </p:cNvSpPr>
          <p:nvPr>
            <p:ph type="title"/>
          </p:nvPr>
        </p:nvSpPr>
        <p:spPr>
          <a:xfrm>
            <a:off x="1026637" y="723247"/>
            <a:ext cx="9176615" cy="6483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b="1" dirty="0">
                <a:solidFill>
                  <a:srgbClr val="0070C0"/>
                </a:solidFill>
                <a:latin typeface="Times New Roman"/>
                <a:ea typeface="Times New Roman"/>
                <a:cs typeface="Times New Roman"/>
                <a:sym typeface="Times New Roman"/>
              </a:rPr>
              <a:t>BỘ TÀI LIỆU SGK HĐTN, HN 11 GỒM 3 CUỐN</a:t>
            </a:r>
            <a:endParaRPr dirty="0">
              <a:solidFill>
                <a:srgbClr val="0070C0"/>
              </a:solidFill>
              <a:latin typeface="Times New Roman"/>
              <a:ea typeface="Times New Roman"/>
              <a:cs typeface="Times New Roman"/>
              <a:sym typeface="Times New Roman"/>
            </a:endParaRPr>
          </a:p>
        </p:txBody>
      </p:sp>
      <p:sp>
        <p:nvSpPr>
          <p:cNvPr id="454" name="Google Shape;454;p15"/>
          <p:cNvSpPr txBox="1">
            <a:spLocks noGrp="1"/>
          </p:cNvSpPr>
          <p:nvPr>
            <p:ph type="body" idx="1"/>
          </p:nvPr>
        </p:nvSpPr>
        <p:spPr>
          <a:xfrm>
            <a:off x="1541456" y="1517356"/>
            <a:ext cx="1745992" cy="338554"/>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accent2"/>
              </a:buClr>
              <a:buSzPts val="1600"/>
              <a:buNone/>
            </a:pPr>
            <a:r>
              <a:rPr lang="en-US" sz="1600" b="1">
                <a:solidFill>
                  <a:schemeClr val="accent2"/>
                </a:solidFill>
                <a:latin typeface="Arial"/>
                <a:ea typeface="Arial"/>
                <a:cs typeface="Arial"/>
                <a:sym typeface="Arial"/>
              </a:rPr>
              <a:t>Sách giáo khoa </a:t>
            </a:r>
            <a:endParaRPr sz="1600" b="1">
              <a:solidFill>
                <a:schemeClr val="accent2"/>
              </a:solidFill>
              <a:latin typeface="Arial"/>
              <a:ea typeface="Arial"/>
              <a:cs typeface="Arial"/>
              <a:sym typeface="Arial"/>
            </a:endParaRPr>
          </a:p>
        </p:txBody>
      </p:sp>
      <p:sp>
        <p:nvSpPr>
          <p:cNvPr id="455" name="Google Shape;455;p15"/>
          <p:cNvSpPr txBox="1"/>
          <p:nvPr/>
        </p:nvSpPr>
        <p:spPr>
          <a:xfrm>
            <a:off x="4812381" y="1513310"/>
            <a:ext cx="139333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bài tập</a:t>
            </a:r>
            <a:endParaRPr sz="1600" b="1">
              <a:solidFill>
                <a:schemeClr val="accent2"/>
              </a:solidFill>
              <a:latin typeface="Arial"/>
              <a:ea typeface="Arial"/>
              <a:cs typeface="Arial"/>
              <a:sym typeface="Arial"/>
            </a:endParaRPr>
          </a:p>
        </p:txBody>
      </p:sp>
      <p:sp>
        <p:nvSpPr>
          <p:cNvPr id="456" name="Google Shape;456;p15"/>
          <p:cNvSpPr txBox="1"/>
          <p:nvPr/>
        </p:nvSpPr>
        <p:spPr>
          <a:xfrm>
            <a:off x="7678677" y="1513309"/>
            <a:ext cx="16209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giáo viên</a:t>
            </a:r>
            <a:endParaRPr sz="1600" b="1">
              <a:solidFill>
                <a:schemeClr val="accent2"/>
              </a:solidFill>
              <a:latin typeface="Arial"/>
              <a:ea typeface="Arial"/>
              <a:cs typeface="Arial"/>
              <a:sym typeface="Arial"/>
            </a:endParaRPr>
          </a:p>
        </p:txBody>
      </p:sp>
      <p:grpSp>
        <p:nvGrpSpPr>
          <p:cNvPr id="8" name="Group 7">
            <a:extLst>
              <a:ext uri="{FF2B5EF4-FFF2-40B4-BE49-F238E27FC236}">
                <a16:creationId xmlns:a16="http://schemas.microsoft.com/office/drawing/2014/main" id="{95EB8130-D712-2E98-237E-5C310793984D}"/>
              </a:ext>
            </a:extLst>
          </p:cNvPr>
          <p:cNvGrpSpPr/>
          <p:nvPr/>
        </p:nvGrpSpPr>
        <p:grpSpPr>
          <a:xfrm>
            <a:off x="967589" y="2001666"/>
            <a:ext cx="8953972" cy="3995928"/>
            <a:chOff x="967589" y="2001666"/>
            <a:chExt cx="8953972" cy="3995928"/>
          </a:xfrm>
        </p:grpSpPr>
        <p:pic>
          <p:nvPicPr>
            <p:cNvPr id="3" name="Picture 2">
              <a:extLst>
                <a:ext uri="{FF2B5EF4-FFF2-40B4-BE49-F238E27FC236}">
                  <a16:creationId xmlns:a16="http://schemas.microsoft.com/office/drawing/2014/main" id="{CA1AC6D8-42E9-F3C9-5A24-425015B5081E}"/>
                </a:ext>
              </a:extLst>
            </p:cNvPr>
            <p:cNvPicPr>
              <a:picLocks noChangeAspect="1"/>
            </p:cNvPicPr>
            <p:nvPr/>
          </p:nvPicPr>
          <p:blipFill>
            <a:blip r:embed="rId3"/>
            <a:stretch>
              <a:fillRect/>
            </a:stretch>
          </p:blipFill>
          <p:spPr>
            <a:xfrm>
              <a:off x="967589" y="2001666"/>
              <a:ext cx="2864812" cy="3995928"/>
            </a:xfrm>
            <a:prstGeom prst="rect">
              <a:avLst/>
            </a:prstGeom>
          </p:spPr>
        </p:pic>
        <p:pic>
          <p:nvPicPr>
            <p:cNvPr id="5" name="Picture 4">
              <a:extLst>
                <a:ext uri="{FF2B5EF4-FFF2-40B4-BE49-F238E27FC236}">
                  <a16:creationId xmlns:a16="http://schemas.microsoft.com/office/drawing/2014/main" id="{A05D7900-0050-1C66-54FF-28C397C2B3D9}"/>
                </a:ext>
              </a:extLst>
            </p:cNvPr>
            <p:cNvPicPr>
              <a:picLocks noChangeAspect="1"/>
            </p:cNvPicPr>
            <p:nvPr/>
          </p:nvPicPr>
          <p:blipFill>
            <a:blip r:embed="rId4"/>
            <a:stretch>
              <a:fillRect/>
            </a:stretch>
          </p:blipFill>
          <p:spPr>
            <a:xfrm>
              <a:off x="7056748" y="2001666"/>
              <a:ext cx="2864813" cy="3995928"/>
            </a:xfrm>
            <a:prstGeom prst="rect">
              <a:avLst/>
            </a:prstGeom>
          </p:spPr>
        </p:pic>
        <p:pic>
          <p:nvPicPr>
            <p:cNvPr id="7" name="Picture 6">
              <a:extLst>
                <a:ext uri="{FF2B5EF4-FFF2-40B4-BE49-F238E27FC236}">
                  <a16:creationId xmlns:a16="http://schemas.microsoft.com/office/drawing/2014/main" id="{C1631641-0BE2-0E24-DD8E-05AD5D166302}"/>
                </a:ext>
              </a:extLst>
            </p:cNvPr>
            <p:cNvPicPr>
              <a:picLocks noChangeAspect="1"/>
            </p:cNvPicPr>
            <p:nvPr/>
          </p:nvPicPr>
          <p:blipFill>
            <a:blip r:embed="rId5"/>
            <a:stretch>
              <a:fillRect/>
            </a:stretch>
          </p:blipFill>
          <p:spPr>
            <a:xfrm>
              <a:off x="4051324" y="2001666"/>
              <a:ext cx="2830273" cy="3995928"/>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6"/>
          <p:cNvSpPr txBox="1">
            <a:spLocks noGrp="1"/>
          </p:cNvSpPr>
          <p:nvPr>
            <p:ph type="title"/>
          </p:nvPr>
        </p:nvSpPr>
        <p:spPr>
          <a:xfrm>
            <a:off x="981011" y="815951"/>
            <a:ext cx="9334500" cy="8010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4400" b="1">
                <a:latin typeface="Times New Roman"/>
                <a:ea typeface="Times New Roman"/>
                <a:cs typeface="Times New Roman"/>
                <a:sym typeface="Times New Roman"/>
              </a:rPr>
              <a:t>Quan điểm biên soạn</a:t>
            </a:r>
            <a:endParaRPr sz="4400" b="1">
              <a:latin typeface="Times New Roman"/>
              <a:ea typeface="Times New Roman"/>
              <a:cs typeface="Times New Roman"/>
              <a:sym typeface="Times New Roman"/>
            </a:endParaRPr>
          </a:p>
        </p:txBody>
      </p:sp>
      <p:grpSp>
        <p:nvGrpSpPr>
          <p:cNvPr id="466" name="Google Shape;466;p16"/>
          <p:cNvGrpSpPr/>
          <p:nvPr/>
        </p:nvGrpSpPr>
        <p:grpSpPr>
          <a:xfrm>
            <a:off x="1641276" y="1778659"/>
            <a:ext cx="9518401" cy="3795981"/>
            <a:chOff x="2976" y="13359"/>
            <a:chExt cx="9518401" cy="3795981"/>
          </a:xfrm>
        </p:grpSpPr>
        <p:sp>
          <p:nvSpPr>
            <p:cNvPr id="467" name="Google Shape;467;p16"/>
            <p:cNvSpPr/>
            <p:nvPr/>
          </p:nvSpPr>
          <p:spPr>
            <a:xfrm>
              <a:off x="2976" y="13359"/>
              <a:ext cx="2901951" cy="116078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txBox="1"/>
            <p:nvPr/>
          </p:nvSpPr>
          <p:spPr>
            <a:xfrm>
              <a:off x="297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Hiện đại,</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truyền thống</a:t>
              </a:r>
              <a:endParaRPr sz="2800">
                <a:solidFill>
                  <a:schemeClr val="lt1"/>
                </a:solidFill>
                <a:latin typeface="Times New Roman"/>
                <a:ea typeface="Times New Roman"/>
                <a:cs typeface="Times New Roman"/>
                <a:sym typeface="Times New Roman"/>
              </a:endParaRPr>
            </a:p>
          </p:txBody>
        </p:sp>
        <p:sp>
          <p:nvSpPr>
            <p:cNvPr id="469" name="Google Shape;469;p16"/>
            <p:cNvSpPr/>
            <p:nvPr/>
          </p:nvSpPr>
          <p:spPr>
            <a:xfrm>
              <a:off x="2976" y="1174140"/>
              <a:ext cx="2901951" cy="2635200"/>
            </a:xfrm>
            <a:prstGeom prst="rect">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txBox="1"/>
            <p:nvPr/>
          </p:nvSpPr>
          <p:spPr>
            <a:xfrm>
              <a:off x="297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Có bản sắc văn hoá Việt Nam, đảm bảo tính địa phương, vùng miền.</a:t>
              </a:r>
              <a:endParaRPr sz="2800" b="0" i="0" u="none" strike="noStrike" cap="none">
                <a:solidFill>
                  <a:schemeClr val="dk1"/>
                </a:solidFill>
                <a:latin typeface="Times New Roman"/>
                <a:ea typeface="Times New Roman"/>
                <a:cs typeface="Times New Roman"/>
                <a:sym typeface="Times New Roman"/>
              </a:endParaRPr>
            </a:p>
          </p:txBody>
        </p:sp>
        <p:sp>
          <p:nvSpPr>
            <p:cNvPr id="471" name="Google Shape;471;p16"/>
            <p:cNvSpPr/>
            <p:nvPr/>
          </p:nvSpPr>
          <p:spPr>
            <a:xfrm>
              <a:off x="3311201" y="13359"/>
              <a:ext cx="2901951" cy="1160780"/>
            </a:xfrm>
            <a:prstGeom prst="rect">
              <a:avLst/>
            </a:prstGeom>
            <a:solidFill>
              <a:srgbClr val="C85B5B"/>
            </a:solidFill>
            <a:ln w="12700" cap="flat" cmpd="sng">
              <a:solidFill>
                <a:srgbClr val="C85B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txBox="1"/>
            <p:nvPr/>
          </p:nvSpPr>
          <p:spPr>
            <a:xfrm>
              <a:off x="3311201"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Khoa học</a:t>
              </a:r>
              <a:endParaRPr sz="2800">
                <a:solidFill>
                  <a:schemeClr val="lt1"/>
                </a:solidFill>
                <a:latin typeface="Times New Roman"/>
                <a:ea typeface="Times New Roman"/>
                <a:cs typeface="Times New Roman"/>
                <a:sym typeface="Times New Roman"/>
              </a:endParaRPr>
            </a:p>
          </p:txBody>
        </p:sp>
        <p:sp>
          <p:nvSpPr>
            <p:cNvPr id="473" name="Google Shape;473;p16"/>
            <p:cNvSpPr/>
            <p:nvPr/>
          </p:nvSpPr>
          <p:spPr>
            <a:xfrm>
              <a:off x="3311201" y="1174140"/>
              <a:ext cx="2901951" cy="2635200"/>
            </a:xfrm>
            <a:prstGeom prst="rect">
              <a:avLst/>
            </a:prstGeom>
            <a:solidFill>
              <a:srgbClr val="F0D3D3">
                <a:alpha val="89803"/>
              </a:srgbClr>
            </a:solidFill>
            <a:ln w="12700" cap="flat" cmpd="sng">
              <a:solidFill>
                <a:srgbClr val="F0D3D3">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txBox="1"/>
            <p:nvPr/>
          </p:nvSpPr>
          <p:spPr>
            <a:xfrm>
              <a:off x="3311201"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Về nhận thức - hành vi</a:t>
              </a:r>
              <a:endParaRPr sz="2800" b="0" i="0" u="none" strike="noStrike" cap="none">
                <a:solidFill>
                  <a:schemeClr val="dk1"/>
                </a:solidFill>
                <a:latin typeface="Times New Roman"/>
                <a:ea typeface="Times New Roman"/>
                <a:cs typeface="Times New Roman"/>
                <a:sym typeface="Times New Roman"/>
              </a:endParaRPr>
            </a:p>
          </p:txBody>
        </p:sp>
        <p:sp>
          <p:nvSpPr>
            <p:cNvPr id="475" name="Google Shape;475;p16"/>
            <p:cNvSpPr/>
            <p:nvPr/>
          </p:nvSpPr>
          <p:spPr>
            <a:xfrm>
              <a:off x="6619426" y="13359"/>
              <a:ext cx="2901951" cy="1160780"/>
            </a:xfrm>
            <a:prstGeom prst="rect">
              <a:avLst/>
            </a:prstGeom>
            <a:solidFill>
              <a:srgbClr val="FE0000"/>
            </a:solidFill>
            <a:ln w="12700" cap="flat" cmpd="sng">
              <a:solidFill>
                <a:srgbClr val="FE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txBox="1"/>
            <p:nvPr/>
          </p:nvSpPr>
          <p:spPr>
            <a:xfrm>
              <a:off x="661942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Linh hoạt,</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mềm dẻo</a:t>
              </a:r>
              <a:endParaRPr sz="2800">
                <a:solidFill>
                  <a:schemeClr val="lt1"/>
                </a:solidFill>
                <a:latin typeface="Times New Roman"/>
                <a:ea typeface="Times New Roman"/>
                <a:cs typeface="Times New Roman"/>
                <a:sym typeface="Times New Roman"/>
              </a:endParaRPr>
            </a:p>
          </p:txBody>
        </p:sp>
        <p:sp>
          <p:nvSpPr>
            <p:cNvPr id="477" name="Google Shape;477;p16"/>
            <p:cNvSpPr/>
            <p:nvPr/>
          </p:nvSpPr>
          <p:spPr>
            <a:xfrm>
              <a:off x="6619426" y="1174140"/>
              <a:ext cx="2901951" cy="2635200"/>
            </a:xfrm>
            <a:prstGeom prst="rect">
              <a:avLst/>
            </a:prstGeom>
            <a:solidFill>
              <a:srgbClr val="FEC9C9">
                <a:alpha val="89803"/>
              </a:srgbClr>
            </a:solidFill>
            <a:ln w="12700" cap="flat" cmpd="sng">
              <a:solidFill>
                <a:srgbClr val="FEC9C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txBox="1"/>
            <p:nvPr/>
          </p:nvSpPr>
          <p:spPr>
            <a:xfrm>
              <a:off x="661942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GV có thể điều chỉnh, thay thế, bổ sung cho phù hợp với từng đối tượng</a:t>
              </a:r>
              <a:endParaRPr sz="28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17"/>
          <p:cNvSpPr/>
          <p:nvPr/>
        </p:nvSpPr>
        <p:spPr>
          <a:xfrm>
            <a:off x="6769928" y="1315581"/>
            <a:ext cx="4660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kí hiệu dùng trong sách</a:t>
            </a:r>
            <a:endParaRPr sz="2800">
              <a:solidFill>
                <a:schemeClr val="dk1"/>
              </a:solidFill>
              <a:latin typeface="Calibri"/>
              <a:ea typeface="Calibri"/>
              <a:cs typeface="Calibri"/>
              <a:sym typeface="Calibri"/>
            </a:endParaRPr>
          </a:p>
        </p:txBody>
      </p:sp>
      <p:sp>
        <p:nvSpPr>
          <p:cNvPr id="485" name="Google Shape;485;p17"/>
          <p:cNvSpPr txBox="1">
            <a:spLocks noGrp="1"/>
          </p:cNvSpPr>
          <p:nvPr>
            <p:ph type="title"/>
          </p:nvPr>
        </p:nvSpPr>
        <p:spPr>
          <a:xfrm>
            <a:off x="3225672" y="546134"/>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sp>
        <p:nvSpPr>
          <p:cNvPr id="487" name="Google Shape;487;p17"/>
          <p:cNvSpPr/>
          <p:nvPr/>
        </p:nvSpPr>
        <p:spPr>
          <a:xfrm>
            <a:off x="373039" y="1100138"/>
            <a:ext cx="63170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bìa: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Tác giả; Tên sách; Nhà xuất bản</a:t>
            </a:r>
            <a:endParaRPr sz="280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4118637-A5A7-E45C-2BF8-902616F47FCB}"/>
              </a:ext>
            </a:extLst>
          </p:cNvPr>
          <p:cNvPicPr>
            <a:picLocks noChangeAspect="1"/>
          </p:cNvPicPr>
          <p:nvPr/>
        </p:nvPicPr>
        <p:blipFill rotWithShape="1">
          <a:blip r:embed="rId3"/>
          <a:srcRect l="1930" t="6196" b="8915"/>
          <a:stretch/>
        </p:blipFill>
        <p:spPr>
          <a:xfrm>
            <a:off x="1097280" y="2034410"/>
            <a:ext cx="3557016" cy="4309553"/>
          </a:xfrm>
          <a:prstGeom prst="rect">
            <a:avLst/>
          </a:prstGeom>
        </p:spPr>
      </p:pic>
      <p:pic>
        <p:nvPicPr>
          <p:cNvPr id="8" name="Picture 7">
            <a:extLst>
              <a:ext uri="{FF2B5EF4-FFF2-40B4-BE49-F238E27FC236}">
                <a16:creationId xmlns:a16="http://schemas.microsoft.com/office/drawing/2014/main" id="{939189E8-7680-2B13-3E3A-EE80B3682879}"/>
              </a:ext>
            </a:extLst>
          </p:cNvPr>
          <p:cNvPicPr>
            <a:picLocks noChangeAspect="1"/>
          </p:cNvPicPr>
          <p:nvPr/>
        </p:nvPicPr>
        <p:blipFill>
          <a:blip r:embed="rId4"/>
          <a:stretch>
            <a:fillRect/>
          </a:stretch>
        </p:blipFill>
        <p:spPr>
          <a:xfrm>
            <a:off x="6870512" y="1838801"/>
            <a:ext cx="3306760" cy="456647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503" name="Google Shape;503;p18"/>
          <p:cNvSpPr txBox="1"/>
          <p:nvPr/>
        </p:nvSpPr>
        <p:spPr>
          <a:xfrm>
            <a:off x="3160489" y="710684"/>
            <a:ext cx="7516402" cy="51248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Gồm 9 chủ đề:</a:t>
            </a:r>
            <a:endParaRPr sz="2400" b="1">
              <a:solidFill>
                <a:schemeClr val="dk1"/>
              </a:solidFill>
              <a:latin typeface="Times New Roman"/>
              <a:ea typeface="Times New Roman"/>
              <a:cs typeface="Times New Roman"/>
              <a:sym typeface="Times New Roman"/>
            </a:endParaRPr>
          </a:p>
        </p:txBody>
      </p:sp>
      <p:sp>
        <p:nvSpPr>
          <p:cNvPr id="504" name="Google Shape;504;p18"/>
          <p:cNvSpPr txBox="1">
            <a:spLocks noGrp="1"/>
          </p:cNvSpPr>
          <p:nvPr>
            <p:ph type="title"/>
          </p:nvPr>
        </p:nvSpPr>
        <p:spPr>
          <a:xfrm>
            <a:off x="3067752" y="241720"/>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grpSp>
        <p:nvGrpSpPr>
          <p:cNvPr id="21" name="Group 20">
            <a:extLst>
              <a:ext uri="{FF2B5EF4-FFF2-40B4-BE49-F238E27FC236}">
                <a16:creationId xmlns:a16="http://schemas.microsoft.com/office/drawing/2014/main" id="{4A73A4A6-1B36-4F58-B3FF-57663CF32914}"/>
              </a:ext>
            </a:extLst>
          </p:cNvPr>
          <p:cNvGrpSpPr/>
          <p:nvPr/>
        </p:nvGrpSpPr>
        <p:grpSpPr>
          <a:xfrm>
            <a:off x="577874" y="1317875"/>
            <a:ext cx="10830189" cy="3052961"/>
            <a:chOff x="577874" y="1317875"/>
            <a:chExt cx="10830189" cy="3052961"/>
          </a:xfrm>
        </p:grpSpPr>
        <p:pic>
          <p:nvPicPr>
            <p:cNvPr id="4" name="Picture 3">
              <a:extLst>
                <a:ext uri="{FF2B5EF4-FFF2-40B4-BE49-F238E27FC236}">
                  <a16:creationId xmlns:a16="http://schemas.microsoft.com/office/drawing/2014/main" id="{57AC18F7-1D26-60D9-6F66-77C4F0833E34}"/>
                </a:ext>
              </a:extLst>
            </p:cNvPr>
            <p:cNvPicPr>
              <a:picLocks noChangeAspect="1"/>
            </p:cNvPicPr>
            <p:nvPr/>
          </p:nvPicPr>
          <p:blipFill>
            <a:blip r:embed="rId3"/>
            <a:stretch>
              <a:fillRect/>
            </a:stretch>
          </p:blipFill>
          <p:spPr>
            <a:xfrm>
              <a:off x="577874" y="1317878"/>
              <a:ext cx="2169387" cy="3052958"/>
            </a:xfrm>
            <a:prstGeom prst="rect">
              <a:avLst/>
            </a:prstGeom>
          </p:spPr>
        </p:pic>
        <p:pic>
          <p:nvPicPr>
            <p:cNvPr id="8" name="Picture 7">
              <a:extLst>
                <a:ext uri="{FF2B5EF4-FFF2-40B4-BE49-F238E27FC236}">
                  <a16:creationId xmlns:a16="http://schemas.microsoft.com/office/drawing/2014/main" id="{66C5A31B-5C16-8D30-E256-9E69EC53ABC0}"/>
                </a:ext>
              </a:extLst>
            </p:cNvPr>
            <p:cNvPicPr>
              <a:picLocks noChangeAspect="1"/>
            </p:cNvPicPr>
            <p:nvPr/>
          </p:nvPicPr>
          <p:blipFill>
            <a:blip r:embed="rId4"/>
            <a:stretch>
              <a:fillRect/>
            </a:stretch>
          </p:blipFill>
          <p:spPr>
            <a:xfrm>
              <a:off x="2739865" y="1317878"/>
              <a:ext cx="2166947" cy="3052958"/>
            </a:xfrm>
            <a:prstGeom prst="rect">
              <a:avLst/>
            </a:prstGeom>
          </p:spPr>
        </p:pic>
        <p:pic>
          <p:nvPicPr>
            <p:cNvPr id="12" name="Picture 11">
              <a:extLst>
                <a:ext uri="{FF2B5EF4-FFF2-40B4-BE49-F238E27FC236}">
                  <a16:creationId xmlns:a16="http://schemas.microsoft.com/office/drawing/2014/main" id="{C471C5FB-D331-21E7-E6B4-B8DD82A06CCE}"/>
                </a:ext>
              </a:extLst>
            </p:cNvPr>
            <p:cNvPicPr>
              <a:picLocks noChangeAspect="1"/>
            </p:cNvPicPr>
            <p:nvPr/>
          </p:nvPicPr>
          <p:blipFill>
            <a:blip r:embed="rId5"/>
            <a:stretch>
              <a:fillRect/>
            </a:stretch>
          </p:blipFill>
          <p:spPr>
            <a:xfrm>
              <a:off x="4906812" y="1317878"/>
              <a:ext cx="2168392" cy="3052958"/>
            </a:xfrm>
            <a:prstGeom prst="rect">
              <a:avLst/>
            </a:prstGeom>
          </p:spPr>
        </p:pic>
        <p:pic>
          <p:nvPicPr>
            <p:cNvPr id="16" name="Picture 15">
              <a:extLst>
                <a:ext uri="{FF2B5EF4-FFF2-40B4-BE49-F238E27FC236}">
                  <a16:creationId xmlns:a16="http://schemas.microsoft.com/office/drawing/2014/main" id="{F96C673F-874E-DDF7-FA98-14B93962BC75}"/>
                </a:ext>
              </a:extLst>
            </p:cNvPr>
            <p:cNvPicPr>
              <a:picLocks noChangeAspect="1"/>
            </p:cNvPicPr>
            <p:nvPr/>
          </p:nvPicPr>
          <p:blipFill>
            <a:blip r:embed="rId6"/>
            <a:stretch>
              <a:fillRect/>
            </a:stretch>
          </p:blipFill>
          <p:spPr>
            <a:xfrm>
              <a:off x="7066363" y="1317876"/>
              <a:ext cx="2175750" cy="3052958"/>
            </a:xfrm>
            <a:prstGeom prst="rect">
              <a:avLst/>
            </a:prstGeom>
          </p:spPr>
        </p:pic>
        <p:pic>
          <p:nvPicPr>
            <p:cNvPr id="20" name="Picture 19">
              <a:extLst>
                <a:ext uri="{FF2B5EF4-FFF2-40B4-BE49-F238E27FC236}">
                  <a16:creationId xmlns:a16="http://schemas.microsoft.com/office/drawing/2014/main" id="{F693FDD0-D0AF-DC93-7A8D-7FD39A0A1F71}"/>
                </a:ext>
              </a:extLst>
            </p:cNvPr>
            <p:cNvPicPr>
              <a:picLocks noChangeAspect="1"/>
            </p:cNvPicPr>
            <p:nvPr/>
          </p:nvPicPr>
          <p:blipFill>
            <a:blip r:embed="rId7"/>
            <a:stretch>
              <a:fillRect/>
            </a:stretch>
          </p:blipFill>
          <p:spPr>
            <a:xfrm>
              <a:off x="9242113" y="1317875"/>
              <a:ext cx="2165950" cy="3052958"/>
            </a:xfrm>
            <a:prstGeom prst="rect">
              <a:avLst/>
            </a:prstGeom>
          </p:spPr>
        </p:pic>
      </p:grpSp>
      <p:grpSp>
        <p:nvGrpSpPr>
          <p:cNvPr id="30" name="Group 29">
            <a:extLst>
              <a:ext uri="{FF2B5EF4-FFF2-40B4-BE49-F238E27FC236}">
                <a16:creationId xmlns:a16="http://schemas.microsoft.com/office/drawing/2014/main" id="{BBADE204-BF72-5ED9-38B7-5C2F9ACFF366}"/>
              </a:ext>
            </a:extLst>
          </p:cNvPr>
          <p:cNvGrpSpPr/>
          <p:nvPr/>
        </p:nvGrpSpPr>
        <p:grpSpPr>
          <a:xfrm>
            <a:off x="1618119" y="2939063"/>
            <a:ext cx="8706969" cy="3052959"/>
            <a:chOff x="587673" y="2751049"/>
            <a:chExt cx="8706969" cy="3052959"/>
          </a:xfrm>
        </p:grpSpPr>
        <p:pic>
          <p:nvPicPr>
            <p:cNvPr id="23" name="Picture 22">
              <a:extLst>
                <a:ext uri="{FF2B5EF4-FFF2-40B4-BE49-F238E27FC236}">
                  <a16:creationId xmlns:a16="http://schemas.microsoft.com/office/drawing/2014/main" id="{91D46424-92F7-FFE6-A2CE-2A085B2B1C05}"/>
                </a:ext>
              </a:extLst>
            </p:cNvPr>
            <p:cNvPicPr>
              <a:picLocks noChangeAspect="1"/>
            </p:cNvPicPr>
            <p:nvPr/>
          </p:nvPicPr>
          <p:blipFill>
            <a:blip r:embed="rId8"/>
            <a:stretch>
              <a:fillRect/>
            </a:stretch>
          </p:blipFill>
          <p:spPr>
            <a:xfrm>
              <a:off x="587673" y="2751049"/>
              <a:ext cx="2165951" cy="3052959"/>
            </a:xfrm>
            <a:prstGeom prst="rect">
              <a:avLst/>
            </a:prstGeom>
          </p:spPr>
        </p:pic>
        <p:pic>
          <p:nvPicPr>
            <p:cNvPr id="25" name="Picture 24">
              <a:extLst>
                <a:ext uri="{FF2B5EF4-FFF2-40B4-BE49-F238E27FC236}">
                  <a16:creationId xmlns:a16="http://schemas.microsoft.com/office/drawing/2014/main" id="{4B5F3C7E-536E-FDE7-80CF-1CF147B2AA7C}"/>
                </a:ext>
              </a:extLst>
            </p:cNvPr>
            <p:cNvPicPr>
              <a:picLocks noChangeAspect="1"/>
            </p:cNvPicPr>
            <p:nvPr/>
          </p:nvPicPr>
          <p:blipFill>
            <a:blip r:embed="rId9"/>
            <a:stretch>
              <a:fillRect/>
            </a:stretch>
          </p:blipFill>
          <p:spPr>
            <a:xfrm>
              <a:off x="2753624" y="2751049"/>
              <a:ext cx="2174286" cy="3052958"/>
            </a:xfrm>
            <a:prstGeom prst="rect">
              <a:avLst/>
            </a:prstGeom>
          </p:spPr>
        </p:pic>
        <p:pic>
          <p:nvPicPr>
            <p:cNvPr id="27" name="Picture 26">
              <a:extLst>
                <a:ext uri="{FF2B5EF4-FFF2-40B4-BE49-F238E27FC236}">
                  <a16:creationId xmlns:a16="http://schemas.microsoft.com/office/drawing/2014/main" id="{981BA7C7-D01D-6A66-8391-7FBED5F6BA6B}"/>
                </a:ext>
              </a:extLst>
            </p:cNvPr>
            <p:cNvPicPr>
              <a:picLocks noChangeAspect="1"/>
            </p:cNvPicPr>
            <p:nvPr/>
          </p:nvPicPr>
          <p:blipFill>
            <a:blip r:embed="rId10"/>
            <a:stretch>
              <a:fillRect/>
            </a:stretch>
          </p:blipFill>
          <p:spPr>
            <a:xfrm>
              <a:off x="4939212" y="2751049"/>
              <a:ext cx="2169843" cy="3052958"/>
            </a:xfrm>
            <a:prstGeom prst="rect">
              <a:avLst/>
            </a:prstGeom>
          </p:spPr>
        </p:pic>
        <p:pic>
          <p:nvPicPr>
            <p:cNvPr id="29" name="Picture 28">
              <a:extLst>
                <a:ext uri="{FF2B5EF4-FFF2-40B4-BE49-F238E27FC236}">
                  <a16:creationId xmlns:a16="http://schemas.microsoft.com/office/drawing/2014/main" id="{85D1E22C-7AB3-96C9-CD5B-EA1ECA715B71}"/>
                </a:ext>
              </a:extLst>
            </p:cNvPr>
            <p:cNvPicPr>
              <a:picLocks noChangeAspect="1"/>
            </p:cNvPicPr>
            <p:nvPr/>
          </p:nvPicPr>
          <p:blipFill>
            <a:blip r:embed="rId11"/>
            <a:stretch>
              <a:fillRect/>
            </a:stretch>
          </p:blipFill>
          <p:spPr>
            <a:xfrm>
              <a:off x="7120357" y="2751049"/>
              <a:ext cx="2174285" cy="3052958"/>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9"/>
          <p:cNvSpPr txBox="1">
            <a:spLocks noGrp="1"/>
          </p:cNvSpPr>
          <p:nvPr>
            <p:ph type="title"/>
          </p:nvPr>
        </p:nvSpPr>
        <p:spPr>
          <a:xfrm>
            <a:off x="951565" y="2835470"/>
            <a:ext cx="4431038" cy="5935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Times New Roman"/>
              <a:buNone/>
            </a:pPr>
            <a:r>
              <a:rPr lang="en-US" sz="3200">
                <a:latin typeface="Times New Roman"/>
                <a:ea typeface="Times New Roman"/>
                <a:cs typeface="Times New Roman"/>
                <a:sym typeface="Times New Roman"/>
              </a:rPr>
              <a:t>Trang giải thích thuật ngữ</a:t>
            </a:r>
            <a:endParaRPr sz="3200">
              <a:latin typeface="Times New Roman"/>
              <a:ea typeface="Times New Roman"/>
              <a:cs typeface="Times New Roman"/>
              <a:sym typeface="Times New Roman"/>
            </a:endParaRPr>
          </a:p>
        </p:txBody>
      </p:sp>
      <p:sp>
        <p:nvSpPr>
          <p:cNvPr id="512" name="Google Shape;512;p19"/>
          <p:cNvSpPr txBox="1"/>
          <p:nvPr/>
        </p:nvSpPr>
        <p:spPr>
          <a:xfrm>
            <a:off x="733989" y="2223967"/>
            <a:ext cx="5740655" cy="60719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583712BC-ACB5-D2CA-4A1A-82C9F3F8A9C9}"/>
              </a:ext>
            </a:extLst>
          </p:cNvPr>
          <p:cNvPicPr>
            <a:picLocks noChangeAspect="1"/>
          </p:cNvPicPr>
          <p:nvPr/>
        </p:nvPicPr>
        <p:blipFill>
          <a:blip r:embed="rId3"/>
          <a:stretch>
            <a:fillRect/>
          </a:stretch>
        </p:blipFill>
        <p:spPr>
          <a:xfrm>
            <a:off x="5862397" y="610537"/>
            <a:ext cx="4787405" cy="5278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0"/>
          <p:cNvSpPr txBox="1">
            <a:spLocks noGrp="1"/>
          </p:cNvSpPr>
          <p:nvPr>
            <p:ph type="title"/>
          </p:nvPr>
        </p:nvSpPr>
        <p:spPr>
          <a:xfrm>
            <a:off x="809013" y="1816882"/>
            <a:ext cx="4506294" cy="624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CẤU TRÚC CHỦ ĐỀ</a:t>
            </a:r>
            <a:endParaRPr sz="3600" b="1">
              <a:solidFill>
                <a:srgbClr val="0070C0"/>
              </a:solidFill>
              <a:latin typeface="Times New Roman"/>
              <a:ea typeface="Times New Roman"/>
              <a:cs typeface="Times New Roman"/>
              <a:sym typeface="Times New Roman"/>
            </a:endParaRPr>
          </a:p>
        </p:txBody>
      </p:sp>
      <p:sp>
        <p:nvSpPr>
          <p:cNvPr id="518" name="Google Shape;518;p20"/>
          <p:cNvSpPr txBox="1">
            <a:spLocks noGrp="1"/>
          </p:cNvSpPr>
          <p:nvPr>
            <p:ph type="body" idx="2"/>
          </p:nvPr>
        </p:nvSpPr>
        <p:spPr>
          <a:xfrm>
            <a:off x="941855" y="2523861"/>
            <a:ext cx="4010118" cy="15300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a:latin typeface="Times New Roman"/>
                <a:ea typeface="Times New Roman"/>
                <a:cs typeface="Times New Roman"/>
                <a:sym typeface="Times New Roman"/>
              </a:rPr>
              <a:t>TÊN CHỦ ĐỀ</a:t>
            </a:r>
            <a:endParaRPr/>
          </a:p>
          <a:p>
            <a:pPr marL="228600" lvl="0" indent="-228600" algn="l" rtl="0">
              <a:lnSpc>
                <a:spcPct val="90000"/>
              </a:lnSpc>
              <a:spcBef>
                <a:spcPts val="1000"/>
              </a:spcBef>
              <a:spcAft>
                <a:spcPts val="0"/>
              </a:spcAft>
              <a:buClr>
                <a:schemeClr val="dk1"/>
              </a:buClr>
              <a:buSzPts val="2800"/>
              <a:buChar char="•"/>
            </a:pPr>
            <a:r>
              <a:rPr lang="en-US" sz="2800">
                <a:latin typeface="Times New Roman"/>
                <a:ea typeface="Times New Roman"/>
                <a:cs typeface="Times New Roman"/>
                <a:sym typeface="Times New Roman"/>
              </a:rPr>
              <a:t>TRANH CHỦ ĐỀ</a:t>
            </a:r>
            <a:endParaRPr/>
          </a:p>
          <a:p>
            <a:pPr marL="228600" lvl="0" indent="-228600" algn="l" rtl="0">
              <a:lnSpc>
                <a:spcPct val="90000"/>
              </a:lnSpc>
              <a:spcBef>
                <a:spcPts val="1000"/>
              </a:spcBef>
              <a:spcAft>
                <a:spcPts val="0"/>
              </a:spcAft>
              <a:buClr>
                <a:schemeClr val="dk1"/>
              </a:buClr>
              <a:buSzPts val="2800"/>
              <a:buChar char="•"/>
            </a:pPr>
            <a:r>
              <a:rPr lang="en-US" sz="2800">
                <a:latin typeface="Times New Roman"/>
                <a:ea typeface="Times New Roman"/>
                <a:cs typeface="Times New Roman"/>
                <a:sym typeface="Times New Roman"/>
              </a:rPr>
              <a:t>MỤC TIÊU</a:t>
            </a:r>
            <a:endParaRPr/>
          </a:p>
        </p:txBody>
      </p:sp>
      <p:pic>
        <p:nvPicPr>
          <p:cNvPr id="3" name="Picture 2">
            <a:extLst>
              <a:ext uri="{FF2B5EF4-FFF2-40B4-BE49-F238E27FC236}">
                <a16:creationId xmlns:a16="http://schemas.microsoft.com/office/drawing/2014/main" id="{B2A7848D-49C3-526F-ADC4-867C7F21F7C7}"/>
              </a:ext>
            </a:extLst>
          </p:cNvPr>
          <p:cNvPicPr>
            <a:picLocks noChangeAspect="1"/>
          </p:cNvPicPr>
          <p:nvPr/>
        </p:nvPicPr>
        <p:blipFill>
          <a:blip r:embed="rId3"/>
          <a:stretch>
            <a:fillRect/>
          </a:stretch>
        </p:blipFill>
        <p:spPr>
          <a:xfrm>
            <a:off x="6096000" y="628044"/>
            <a:ext cx="4097592" cy="57665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1"/>
          <p:cNvSpPr txBox="1">
            <a:spLocks noGrp="1"/>
          </p:cNvSpPr>
          <p:nvPr>
            <p:ph type="title"/>
          </p:nvPr>
        </p:nvSpPr>
        <p:spPr>
          <a:xfrm>
            <a:off x="620692" y="1153194"/>
            <a:ext cx="4581054" cy="6207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TRANG ĐỊNH HƯỚNG</a:t>
            </a:r>
            <a:endParaRPr sz="3200" b="1">
              <a:solidFill>
                <a:srgbClr val="0070C0"/>
              </a:solidFill>
              <a:latin typeface="Times New Roman"/>
              <a:ea typeface="Times New Roman"/>
              <a:cs typeface="Times New Roman"/>
              <a:sym typeface="Times New Roman"/>
            </a:endParaRPr>
          </a:p>
        </p:txBody>
      </p:sp>
      <p:sp>
        <p:nvSpPr>
          <p:cNvPr id="525" name="Google Shape;525;p21"/>
          <p:cNvSpPr txBox="1">
            <a:spLocks noGrp="1"/>
          </p:cNvSpPr>
          <p:nvPr>
            <p:ph type="body" idx="1"/>
          </p:nvPr>
        </p:nvSpPr>
        <p:spPr>
          <a:xfrm>
            <a:off x="715593" y="2013047"/>
            <a:ext cx="4780229" cy="2946959"/>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2800"/>
              <a:buChar char="•"/>
            </a:pPr>
            <a:r>
              <a:rPr lang="en-US">
                <a:latin typeface="Times New Roman"/>
                <a:ea typeface="Times New Roman"/>
                <a:cs typeface="Times New Roman"/>
                <a:sym typeface="Times New Roman"/>
              </a:rPr>
              <a:t>Lời dẫn cho chủ đề</a:t>
            </a:r>
            <a:endParaRPr>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Định hướng hoạt động cho Hoạt động GD theo chủ đề</a:t>
            </a:r>
            <a:endParaRPr>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Định hướng hoạt động cho SHDC và SHL</a:t>
            </a:r>
            <a:endParaRPr/>
          </a:p>
          <a:p>
            <a:pPr marL="0" lvl="0" indent="0" algn="l" rtl="0">
              <a:lnSpc>
                <a:spcPct val="110000"/>
              </a:lnSpc>
              <a:spcBef>
                <a:spcPts val="1000"/>
              </a:spcBef>
              <a:spcAft>
                <a:spcPts val="0"/>
              </a:spcAft>
              <a:buClr>
                <a:schemeClr val="dk1"/>
              </a:buClr>
              <a:buSzPts val="2800"/>
              <a:buNone/>
            </a:pPr>
            <a:endParaRPr>
              <a:latin typeface="Times New Roman"/>
              <a:ea typeface="Times New Roman"/>
              <a:cs typeface="Times New Roman"/>
              <a:sym typeface="Times New Roman"/>
            </a:endParaRPr>
          </a:p>
        </p:txBody>
      </p:sp>
      <p:cxnSp>
        <p:nvCxnSpPr>
          <p:cNvPr id="527" name="Google Shape;527;p21"/>
          <p:cNvCxnSpPr>
            <a:cxnSpLocks/>
          </p:cNvCxnSpPr>
          <p:nvPr/>
        </p:nvCxnSpPr>
        <p:spPr>
          <a:xfrm flipV="1">
            <a:off x="3956179" y="1463587"/>
            <a:ext cx="3034077" cy="897059"/>
          </a:xfrm>
          <a:prstGeom prst="straightConnector1">
            <a:avLst/>
          </a:prstGeom>
          <a:noFill/>
          <a:ln w="9525" cap="flat" cmpd="sng">
            <a:solidFill>
              <a:schemeClr val="accent1"/>
            </a:solidFill>
            <a:prstDash val="solid"/>
            <a:miter lim="800000"/>
            <a:headEnd type="none" w="sm" len="sm"/>
            <a:tailEnd type="triangle" w="med" len="med"/>
          </a:ln>
        </p:spPr>
      </p:cxnSp>
      <p:cxnSp>
        <p:nvCxnSpPr>
          <p:cNvPr id="528" name="Google Shape;528;p21"/>
          <p:cNvCxnSpPr>
            <a:cxnSpLocks/>
          </p:cNvCxnSpPr>
          <p:nvPr/>
        </p:nvCxnSpPr>
        <p:spPr>
          <a:xfrm flipV="1">
            <a:off x="4966195" y="2323440"/>
            <a:ext cx="2003772" cy="646285"/>
          </a:xfrm>
          <a:prstGeom prst="straightConnector1">
            <a:avLst/>
          </a:prstGeom>
          <a:noFill/>
          <a:ln w="9525" cap="flat" cmpd="sng">
            <a:solidFill>
              <a:schemeClr val="accent1"/>
            </a:solidFill>
            <a:prstDash val="solid"/>
            <a:miter lim="800000"/>
            <a:headEnd type="none" w="sm" len="sm"/>
            <a:tailEnd type="triangle" w="med" len="med"/>
          </a:ln>
        </p:spPr>
      </p:cxnSp>
      <p:cxnSp>
        <p:nvCxnSpPr>
          <p:cNvPr id="529" name="Google Shape;529;p21"/>
          <p:cNvCxnSpPr/>
          <p:nvPr/>
        </p:nvCxnSpPr>
        <p:spPr>
          <a:xfrm rot="10800000" flipH="1">
            <a:off x="3631134" y="4366727"/>
            <a:ext cx="3338833" cy="75098"/>
          </a:xfrm>
          <a:prstGeom prst="straightConnector1">
            <a:avLst/>
          </a:prstGeom>
          <a:noFill/>
          <a:ln w="9525" cap="flat" cmpd="sng">
            <a:solidFill>
              <a:schemeClr val="accent1"/>
            </a:solidFill>
            <a:prstDash val="solid"/>
            <a:miter lim="800000"/>
            <a:headEnd type="none" w="sm" len="sm"/>
            <a:tailEnd type="triangle" w="med" len="med"/>
          </a:ln>
        </p:spPr>
      </p:cxnSp>
      <p:pic>
        <p:nvPicPr>
          <p:cNvPr id="4" name="Picture 3">
            <a:extLst>
              <a:ext uri="{FF2B5EF4-FFF2-40B4-BE49-F238E27FC236}">
                <a16:creationId xmlns:a16="http://schemas.microsoft.com/office/drawing/2014/main" id="{58564603-15BA-03DD-9D8B-3A9C31F64613}"/>
              </a:ext>
            </a:extLst>
          </p:cNvPr>
          <p:cNvPicPr>
            <a:picLocks noChangeAspect="1"/>
          </p:cNvPicPr>
          <p:nvPr/>
        </p:nvPicPr>
        <p:blipFill>
          <a:blip r:embed="rId3"/>
          <a:stretch>
            <a:fillRect/>
          </a:stretch>
        </p:blipFill>
        <p:spPr>
          <a:xfrm>
            <a:off x="7064364" y="267842"/>
            <a:ext cx="3940685" cy="555335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1668</Words>
  <Application>Microsoft Office PowerPoint</Application>
  <PresentationFormat>Màn hình rộng</PresentationFormat>
  <Paragraphs>187</Paragraphs>
  <Slides>29</Slides>
  <Notes>29</Notes>
  <HiddenSlides>0</HiddenSlides>
  <MMClips>0</MMClips>
  <ScaleCrop>false</ScaleCrop>
  <HeadingPairs>
    <vt:vector size="4" baseType="variant">
      <vt:variant>
        <vt:lpstr>Chủ đề</vt:lpstr>
      </vt:variant>
      <vt:variant>
        <vt:i4>1</vt:i4>
      </vt:variant>
      <vt:variant>
        <vt:lpstr>Tiêu đề Bản chiếu</vt:lpstr>
      </vt:variant>
      <vt:variant>
        <vt:i4>29</vt:i4>
      </vt:variant>
    </vt:vector>
  </HeadingPairs>
  <TitlesOfParts>
    <vt:vector size="30" baseType="lpstr">
      <vt:lpstr>Office Theme</vt:lpstr>
      <vt:lpstr>GIỚI THIỆU SÁCH GIÁO KHOA HOẠT ĐỘNG TRẢI NGHIỆM HƯỚNG NGHIỆP 11</vt:lpstr>
      <vt:lpstr>SÁCH GIÁO KHOA HOẠT ĐỘNG TRẢI NGHIỆM, HƯỚNG NGHIỆP 11</vt:lpstr>
      <vt:lpstr>BỘ TÀI LIỆU SGK HĐTN, HN 11 GỒM 3 CUỐN</vt:lpstr>
      <vt:lpstr>Quan điểm biên soạn</vt:lpstr>
      <vt:lpstr>CẤU TRÚC CUỐN SÁCH</vt:lpstr>
      <vt:lpstr>CẤU TRÚC CUỐN SÁCH</vt:lpstr>
      <vt:lpstr>Trang giải thích thuật ngữ</vt:lpstr>
      <vt:lpstr>CẤU TRÚC CHỦ ĐỀ</vt:lpstr>
      <vt:lpstr>TRANG ĐỊNH HƯỚNG</vt:lpstr>
      <vt:lpstr>Các nhiệm vụ khám phá và rèn luyện</vt:lpstr>
      <vt:lpstr>Các nhiệm vụ vận dụng và đánh giá</vt:lpstr>
      <vt:lpstr>SÁCH GIÁO KHOA</vt:lpstr>
      <vt:lpstr>SÁCH GIÁO KHOA</vt:lpstr>
      <vt:lpstr>SÁCH GIÁO KHOA</vt:lpstr>
      <vt:lpstr>ƯU ĐIỂM KHI SỬ DỤNG SÁCH</vt:lpstr>
      <vt:lpstr>Bản trình bày PowerPoint</vt:lpstr>
      <vt:lpstr>Đánh giá kết quả giáo dục trong  Hoạt động trải nghiệm, hướng nghiệp</vt:lpstr>
      <vt:lpstr>Nội dung đánh giá </vt:lpstr>
      <vt:lpstr>Đánh giá kết quả Hoạt động trải nghiệm, hướng nghiệp</vt:lpstr>
      <vt:lpstr>Kết quả đánh giá đối với mỗi học sinh là kết quả tổng hợp:  </vt:lpstr>
      <vt:lpstr>PHƯƠNG PHÁP VÀ HÌNH THỨC TỔ CHỨC  HOẠT ĐỘNG TRẢI NGHIỆM, HƯỚNG NGHIỆP 11</vt:lpstr>
      <vt:lpstr>Bản trình bày PowerPoint</vt:lpstr>
      <vt:lpstr>Điểm chú ý trong tổ chức Hoạt động trải nghiệm, hướng nghiệp cho học sinh lớp 11 </vt:lpstr>
      <vt:lpstr>NGUYÊN LÍ TỔ CHỨC HOẠT ĐỘNG TRẢI NGHIỆM, HƯỚNG NGHIỆP</vt:lpstr>
      <vt:lpstr>CÁC ĐỊA CHỈ TRANG WEBSITE KHAI THÁC TÀI LIỆU CHO  HOẠT ĐỘNG TRẢI NGHIỆM, HƯỚNG NGHIỆP</vt:lpstr>
      <vt:lpstr>CÁC ĐỊA CHỈ TRANG WEBSITE KHAI THÁC TÀI LIỆU CHO  HOẠT ĐỘNG TRẢI NGHIỆM, HƯỚNG NGHIỆP</vt:lpstr>
      <vt:lpstr>CÁC ĐỊA CHỈ TRANG WEBSITE HỖ TRỢ VỀ</vt:lpstr>
      <vt:lpstr>Bộ sách Chân trời sáng tạo:</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HOẠT ĐỘNG TRẢI NGHIỆM HƯỚNG NGHIỆP 10</dc:title>
  <dc:creator>Windows User</dc:creator>
  <cp:lastModifiedBy>Admin</cp:lastModifiedBy>
  <cp:revision>23</cp:revision>
  <dcterms:created xsi:type="dcterms:W3CDTF">2021-01-29T04:35:28Z</dcterms:created>
  <dcterms:modified xsi:type="dcterms:W3CDTF">2024-06-28T04:12:21Z</dcterms:modified>
</cp:coreProperties>
</file>